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3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0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925" y="0"/>
            <a:ext cx="43020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362"/>
            <a:ext cx="43020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925" y="6456362"/>
            <a:ext cx="43020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0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1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2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23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3:notes"/>
          <p:cNvSpPr txBox="1"/>
          <p:nvPr/>
        </p:nvSpPr>
        <p:spPr>
          <a:xfrm>
            <a:off x="5622925" y="6456362"/>
            <a:ext cx="43020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4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5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992187" y="3228975"/>
            <a:ext cx="7942200" cy="30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7"/>
            <a:ext cx="3398700" cy="254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Resim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>
            <a:spLocks noGrp="1"/>
          </p:cNvSpPr>
          <p:nvPr>
            <p:ph type="pic" idx="2"/>
          </p:nvPr>
        </p:nvSpPr>
        <p:spPr>
          <a:xfrm>
            <a:off x="685800" y="621437"/>
            <a:ext cx="7772400" cy="4331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softEdge rad="1270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956289" y="5656556"/>
            <a:ext cx="72447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spcBef>
                <a:spcPts val="30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14400" y="5105400"/>
            <a:ext cx="73284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>
                <a:solidFill>
                  <a:srgbClr val="6B7C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key Başlık ve Metin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 rot="5400000">
            <a:off x="4896758" y="2547177"/>
            <a:ext cx="5789100" cy="1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 rot="5400000">
            <a:off x="647700" y="190499"/>
            <a:ext cx="5791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 rot="5400000">
            <a:off x="2385150" y="-175350"/>
            <a:ext cx="43737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26128" y="172243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26128" y="2438400"/>
            <a:ext cx="4040100" cy="3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4"/>
          </p:nvPr>
        </p:nvSpPr>
        <p:spPr>
          <a:xfrm>
            <a:off x="4645025" y="2438400"/>
            <a:ext cx="4041900" cy="3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26128" y="408372"/>
            <a:ext cx="8260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26128" y="1719071"/>
            <a:ext cx="4038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648200" y="1719071"/>
            <a:ext cx="4038600" cy="4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 Slaydı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rgbClr val="FFFFFF"/>
                </a:solidFill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604705" y="3227033"/>
            <a:ext cx="6629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>
                <a:solidFill>
                  <a:srgbClr val="47534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7786687" y="46259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ölüm Üstbilgisi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736456" y="3200399"/>
            <a:ext cx="7696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4000"/>
              <a:buFont typeface="Book Antiqua"/>
              <a:buNone/>
              <a:defRPr sz="4000" cap="none">
                <a:solidFill>
                  <a:srgbClr val="47534C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736456" y="4607510"/>
            <a:ext cx="76962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FFFFFF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oş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şlıklı İçerik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3886200" y="685800"/>
            <a:ext cx="457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769000" y="2971800"/>
            <a:ext cx="2298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7534C"/>
                </a:solidFill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769000" y="1734312"/>
            <a:ext cx="2298600" cy="11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00"/>
              <a:buFont typeface="Book Antiqua"/>
              <a:buNone/>
              <a:defRPr sz="2000" b="0">
                <a:solidFill>
                  <a:srgbClr val="6B7C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2075" y="101600"/>
            <a:ext cx="8959800" cy="6664200"/>
          </a:xfrm>
          <a:prstGeom prst="roundRect">
            <a:avLst>
              <a:gd name="adj" fmla="val 375"/>
            </a:avLst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274320" y="278166"/>
            <a:ext cx="8595300" cy="1326000"/>
          </a:xfrm>
          <a:prstGeom prst="rect">
            <a:avLst/>
          </a:prstGeom>
          <a:solidFill>
            <a:srgbClr val="FFFFFF">
              <a:alpha val="82750"/>
            </a:srgbClr>
          </a:solidFill>
          <a:ln>
            <a:noFill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373062" y="373062"/>
            <a:ext cx="8380500" cy="111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92075" y="101600"/>
            <a:ext cx="8959800" cy="6664200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345440" y="2942602"/>
            <a:ext cx="7147800" cy="2463900"/>
          </a:xfrm>
          <a:prstGeom prst="rect">
            <a:avLst/>
          </a:prstGeom>
          <a:solidFill>
            <a:srgbClr val="FFFFFF">
              <a:alpha val="82750"/>
            </a:srgbClr>
          </a:solidFill>
          <a:ln>
            <a:noFill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7572652" y="2944634"/>
            <a:ext cx="1190400" cy="2459700"/>
          </a:xfrm>
          <a:prstGeom prst="rect">
            <a:avLst/>
          </a:prstGeom>
          <a:solidFill>
            <a:srgbClr val="FFFFFF">
              <a:alpha val="82750"/>
            </a:srgbClr>
          </a:solidFill>
          <a:ln>
            <a:noFill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7712075" y="3136900"/>
            <a:ext cx="911100" cy="2074800"/>
          </a:xfrm>
          <a:prstGeom prst="rect">
            <a:avLst/>
          </a:prstGeom>
          <a:solidFill>
            <a:srgbClr val="B5AE53">
              <a:alpha val="69800"/>
            </a:srgbClr>
          </a:solidFill>
          <a:ln w="9525" cap="flat" cmpd="sng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446087" y="3055937"/>
            <a:ext cx="6946800" cy="22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541337" y="4559300"/>
            <a:ext cx="6756300" cy="6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539750" y="3140075"/>
            <a:ext cx="6759600" cy="2076600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7786687" y="4625975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34C"/>
              </a:buClr>
              <a:buSzPts val="2800"/>
              <a:buFont typeface="Century Gothic"/>
              <a:buNone/>
              <a:defRPr sz="2800" b="0" i="0" u="none">
                <a:solidFill>
                  <a:srgbClr val="4753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92075" y="101600"/>
            <a:ext cx="8959800" cy="6664200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451976" y="2946400"/>
            <a:ext cx="8265300" cy="2463900"/>
          </a:xfrm>
          <a:prstGeom prst="rect">
            <a:avLst/>
          </a:prstGeom>
          <a:solidFill>
            <a:srgbClr val="FFFFFF">
              <a:alpha val="82750"/>
            </a:srgbClr>
          </a:solidFill>
          <a:ln>
            <a:noFill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568325" y="3048000"/>
            <a:ext cx="8032800" cy="22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676275" y="4541837"/>
            <a:ext cx="7816800" cy="6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9"/>
          <p:cNvSpPr txBox="1"/>
          <p:nvPr/>
        </p:nvSpPr>
        <p:spPr>
          <a:xfrm>
            <a:off x="676275" y="3124200"/>
            <a:ext cx="7816800" cy="2078100"/>
          </a:xfrm>
          <a:prstGeom prst="rect">
            <a:avLst/>
          </a:prstGeom>
          <a:noFill/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92075" y="101600"/>
            <a:ext cx="8959800" cy="6664200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92075" y="101600"/>
            <a:ext cx="8959800" cy="6664200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560034" y="1505712"/>
            <a:ext cx="2716500" cy="3523500"/>
          </a:xfrm>
          <a:prstGeom prst="rect">
            <a:avLst/>
          </a:prstGeom>
          <a:solidFill>
            <a:srgbClr val="FFFFFF">
              <a:alpha val="82750"/>
            </a:srgbClr>
          </a:solidFill>
          <a:ln>
            <a:noFill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676275" y="1643062"/>
            <a:ext cx="2484300" cy="3233700"/>
          </a:xfrm>
          <a:prstGeom prst="rect">
            <a:avLst/>
          </a:prstGeom>
          <a:solidFill>
            <a:srgbClr val="FFFFFF"/>
          </a:solidFill>
          <a:ln w="9525" cap="flat" cmpd="dbl">
            <a:solidFill>
              <a:srgbClr val="6B7D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92075" y="101600"/>
            <a:ext cx="8959800" cy="6664200"/>
          </a:xfrm>
          <a:prstGeom prst="roundRect">
            <a:avLst>
              <a:gd name="adj" fmla="val 37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2750"/>
            </a:srgbClr>
          </a:solidFill>
          <a:ln>
            <a:noFill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762000" y="5029200"/>
            <a:ext cx="7601100" cy="120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914400" y="5638800"/>
            <a:ext cx="7327800" cy="4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604837" y="5075237"/>
            <a:ext cx="79470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/>
        </p:nvSpPr>
        <p:spPr>
          <a:xfrm>
            <a:off x="6861175" y="228600"/>
            <a:ext cx="1860600" cy="612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6954837" y="350837"/>
            <a:ext cx="1673100" cy="58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3500"/>
              <a:buFont typeface="Book Antiqua"/>
              <a:buNone/>
              <a:defRPr sz="3500" b="0" i="0" u="none" strike="noStrike" cap="none">
                <a:solidFill>
                  <a:srgbClr val="6B7C7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entury Gothic"/>
              <a:buNone/>
              <a:defRPr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xfrm>
            <a:off x="122237" y="404812"/>
            <a:ext cx="88995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mic Sans MS"/>
              <a:buNone/>
            </a:pPr>
            <a:br>
              <a:rPr lang="en-US" sz="32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KADINA YÖNELİK ŞİDDETLE MÜCADELE</a:t>
            </a:r>
            <a:br>
              <a:rPr lang="en-US" sz="3200" b="1" i="0" u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dirty="0"/>
          </a:p>
        </p:txBody>
      </p:sp>
      <p:pic>
        <p:nvPicPr>
          <p:cNvPr id="157" name="Google Shape;15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878" t="19945" r="20002" b="22123"/>
          <a:stretch/>
        </p:blipFill>
        <p:spPr>
          <a:xfrm>
            <a:off x="1109662" y="2492375"/>
            <a:ext cx="6924600" cy="35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4751400" cy="41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	Kadına yönelik şiddet, tüm dünyada olduğu gibi ülkemizde de önemli bir sorun teşkil etmektedir. 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	Kadına yönelik şiddetin ortadan kaldırılması için Türkiye’de kapsamlı çalışmalar yürütülmektedir. </a:t>
            </a:r>
            <a:endParaRPr sz="24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9" name="Google Shape;239;p28" descr="C:\Users\Casper\Desktop\kadına yönelik şiddet\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825" y="2276475"/>
            <a:ext cx="3527426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b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ULUSLARARASI DÜZENLEMELER</a:t>
            </a:r>
            <a:b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245" name="Google Shape;245;p29"/>
          <p:cNvSpPr txBox="1"/>
          <p:nvPr/>
        </p:nvSpPr>
        <p:spPr>
          <a:xfrm>
            <a:off x="169862" y="1412875"/>
            <a:ext cx="4284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BM İnsan Hakları Evrensel Beyannamesi (1948)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BM Kadına Karşı Her Türlü Ayrımcılığın Ortadan Kaldırılması Sözleşmesi (CEDAW) 1979/1985</a:t>
            </a:r>
            <a:endParaRPr/>
          </a:p>
        </p:txBody>
      </p:sp>
      <p:sp>
        <p:nvSpPr>
          <p:cNvPr id="246" name="Google Shape;246;p29"/>
          <p:cNvSpPr txBox="1"/>
          <p:nvPr/>
        </p:nvSpPr>
        <p:spPr>
          <a:xfrm>
            <a:off x="4427537" y="1782762"/>
            <a:ext cx="47166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BM Kadınlara Yönelik Şiddetin Ortadan Kaldırılmasına Dair Bildirge (1993)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Pekin Deklarasyonu ve Eylem Platformu (1995)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26987" y="4941887"/>
            <a:ext cx="8856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rgbClr val="A23A28"/>
                </a:solidFill>
                <a:latin typeface="Arial"/>
                <a:ea typeface="Arial"/>
                <a:cs typeface="Arial"/>
                <a:sym typeface="Arial"/>
              </a:rPr>
              <a:t>Kadına Yönelik Şiddet ve Aile İçi Şiddetin Önlenmesi ve Bunlarla Mücadeleye İlişkin Avrupa Konseyi Sözleşmesi (İstanbul Sözleşmesi)  (2011/2014)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333375" y="671512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Garamond"/>
              <a:buNone/>
            </a:pPr>
            <a:r>
              <a:rPr lang="en-US" sz="3200" b="1" i="0" u="none">
                <a:solidFill>
                  <a:srgbClr val="A23A28"/>
                </a:solidFill>
                <a:latin typeface="Garamond"/>
                <a:ea typeface="Garamond"/>
                <a:cs typeface="Garamond"/>
                <a:sym typeface="Garamond"/>
              </a:rPr>
              <a:t>ULUSAL DÜZENLEMELER </a:t>
            </a:r>
            <a:br>
              <a:rPr lang="en-US" sz="3200" b="1" i="0" u="none">
                <a:solidFill>
                  <a:srgbClr val="A23A28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253" name="Google Shape;253;p30"/>
          <p:cNvSpPr txBox="1"/>
          <p:nvPr/>
        </p:nvSpPr>
        <p:spPr>
          <a:xfrm>
            <a:off x="4356100" y="1592262"/>
            <a:ext cx="4680000" cy="5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6284 sayılı Ailenin Korunması ve Kadına Karşı Şiddetin Önlenmesine Dair Kanun ve Uygulama Yönetmeliği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Kadın Konukevlerinin Açılması ve İşletilmesi Hakkında Yönetmelik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 Önleme ve İzleme Merkezleri Hakkında Yönetmelik</a:t>
            </a:r>
            <a:endParaRPr/>
          </a:p>
        </p:txBody>
      </p:sp>
      <p:sp>
        <p:nvSpPr>
          <p:cNvPr id="254" name="Google Shape;254;p30"/>
          <p:cNvSpPr txBox="1"/>
          <p:nvPr/>
        </p:nvSpPr>
        <p:spPr>
          <a:xfrm>
            <a:off x="179387" y="1557337"/>
            <a:ext cx="4284600" cy="4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T.C. Anayasası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Türk Medeni Kanunu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Türk Ceza Kanunu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Ceza Muhakemesi Kanunu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5393 sayılı Belediye Kanunu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5726 sayılı Tanık Koruma Kanunu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5395 sayılı Çocuk Koruma Kanunu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395287" y="333375"/>
            <a:ext cx="82614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800"/>
              <a:buFont typeface="Comic Sans MS"/>
              <a:buNone/>
            </a:pPr>
            <a:r>
              <a:rPr lang="en-US" sz="28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20 MART 2012 TARİHİNDE YÜRÜRLÜĞE GİREN 6284 SAYILI KANUNUN AMACI;</a:t>
            </a:r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3708400" y="2060575"/>
            <a:ext cx="50037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Şiddete uğrayan veya şiddete uğrama tehlikesi bulunan</a:t>
            </a:r>
            <a:endParaRPr/>
          </a:p>
          <a:p>
            <a:pPr marL="114300" marR="0" lvl="0" indent="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0" i="0" u="none">
              <a:solidFill>
                <a:srgbClr val="5C592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</a:t>
            </a: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Kadınların, </a:t>
            </a:r>
            <a:endParaRPr/>
          </a:p>
          <a:p>
            <a:pPr marL="11430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lang="en-US" sz="2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</a:t>
            </a: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Çocukların, </a:t>
            </a:r>
            <a:endParaRPr/>
          </a:p>
          <a:p>
            <a:pPr marL="11430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lang="en-US" sz="2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</a:t>
            </a: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Aile bireylerinin ve </a:t>
            </a:r>
            <a:endParaRPr/>
          </a:p>
          <a:p>
            <a:pPr marL="11430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  	   </a:t>
            </a:r>
            <a:r>
              <a:rPr lang="en-US" sz="2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→</a:t>
            </a: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Tek taraflı ısrarlı takip mağduru olan kişilerin</a:t>
            </a:r>
            <a:endParaRPr/>
          </a:p>
          <a:p>
            <a:pPr marL="11430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0" i="0" u="none">
              <a:solidFill>
                <a:srgbClr val="5C592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5C59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korunması ve bu kişilere yönelik şiddetin önlenmesi amacıyla alınacak tedbirlere ilişkin usul ve esasları düzenlemektedir.</a:t>
            </a:r>
            <a:endParaRPr/>
          </a:p>
          <a:p>
            <a:pPr marL="342900" marR="0" lvl="0" indent="-889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0" i="0" u="none">
              <a:solidFill>
                <a:srgbClr val="5C592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61" name="Google Shape;2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349500"/>
            <a:ext cx="3241675" cy="316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500"/>
              <a:buFont typeface="Comic Sans MS"/>
              <a:buNone/>
            </a:pPr>
            <a:r>
              <a:rPr lang="en-US" sz="35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TEDBİR KARARI </a:t>
            </a:r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250825" y="1752600"/>
            <a:ext cx="48261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		Kanun kapsamında, şiddet mağduru ve şiddet uygulayan hakkında </a:t>
            </a:r>
            <a:r>
              <a:rPr lang="en-US" sz="2800" b="1" i="0" u="sng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hâkim</a:t>
            </a:r>
            <a:r>
              <a:rPr lang="en-US" sz="28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800" b="1" i="0" u="sng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mülkî amir</a:t>
            </a:r>
            <a:r>
              <a:rPr lang="en-US" sz="28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>
                <a:solidFill>
                  <a:srgbClr val="47534C"/>
                </a:solidFill>
                <a:latin typeface="Comic Sans MS"/>
                <a:ea typeface="Comic Sans MS"/>
                <a:cs typeface="Comic Sans MS"/>
                <a:sym typeface="Comic Sans MS"/>
              </a:rPr>
              <a:t>veya</a:t>
            </a:r>
            <a:r>
              <a:rPr lang="en-US" sz="28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sng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kolluk</a:t>
            </a:r>
            <a:r>
              <a:rPr lang="en-US" sz="28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tarafından verilen karar anlamına gelir.</a:t>
            </a:r>
            <a:endParaRPr/>
          </a:p>
        </p:txBody>
      </p:sp>
      <p:pic>
        <p:nvPicPr>
          <p:cNvPr id="268" name="Google Shape;268;p32" descr="İlgili resi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2060575"/>
            <a:ext cx="3455987" cy="367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body" idx="1"/>
          </p:nvPr>
        </p:nvSpPr>
        <p:spPr>
          <a:xfrm>
            <a:off x="468312" y="1700212"/>
            <a:ext cx="53277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r>
              <a:rPr lang="en-US" sz="1900" b="0" i="0" u="non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114300" marR="0" lvl="0" indent="0" algn="just" rtl="0">
              <a:lnSpc>
                <a:spcPct val="130000"/>
              </a:lnSpc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200" b="0" i="0" u="none">
                <a:solidFill>
                  <a:srgbClr val="6360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“Ailenin Korunması ve Kadına Karşı Şiddetin Önlenmesine Dair Kanun”</a:t>
            </a:r>
            <a:r>
              <a:rPr lang="en-US" sz="2200" b="1" i="0" u="none">
                <a:solidFill>
                  <a:srgbClr val="6360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>
                <a:solidFill>
                  <a:srgbClr val="6360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ile</a:t>
            </a:r>
            <a:r>
              <a:rPr lang="en-US" sz="2200" b="1" i="0" u="none">
                <a:solidFill>
                  <a:srgbClr val="6360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200" b="1" i="0" u="none">
                <a:solidFill>
                  <a:srgbClr val="A23A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Vali, Kaymakam, Hâkim ve Polis;</a:t>
            </a:r>
            <a:endParaRPr/>
          </a:p>
          <a:p>
            <a:pPr marL="114300" marR="0" lvl="0" indent="0" algn="just" rtl="0">
              <a:lnSpc>
                <a:spcPct val="130000"/>
              </a:lnSpc>
              <a:spcBef>
                <a:spcPts val="1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endParaRPr sz="19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-152400" algn="just" rtl="0">
              <a:lnSpc>
                <a:spcPct val="130000"/>
              </a:lnSpc>
              <a:spcBef>
                <a:spcPts val="1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✔"/>
            </a:pPr>
            <a:r>
              <a:rPr lang="en-US" sz="24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1" i="0" u="none">
                <a:solidFill>
                  <a:srgbClr val="6360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Şiddet Mağdurunun Yanında, </a:t>
            </a:r>
            <a:endParaRPr/>
          </a:p>
          <a:p>
            <a:pPr marL="114300" marR="0" lvl="0" indent="0" algn="just" rtl="0">
              <a:lnSpc>
                <a:spcPct val="130000"/>
              </a:lnSpc>
              <a:spcBef>
                <a:spcPts val="1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US" sz="24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rgbClr val="63604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Şiddet Uygulayanın Karşısındadır. </a:t>
            </a:r>
            <a:endParaRPr sz="2400" b="0" i="0" u="none">
              <a:solidFill>
                <a:srgbClr val="6360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just" rtl="0">
              <a:lnSpc>
                <a:spcPct val="130000"/>
              </a:lnSpc>
              <a:spcBef>
                <a:spcPts val="1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r>
              <a:rPr lang="en-US" sz="1900" b="0" i="0" u="non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900" b="0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7950" algn="l" rtl="0">
              <a:spcBef>
                <a:spcPts val="1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endParaRPr sz="1900" b="0" i="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989137"/>
            <a:ext cx="3097212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>
            <a:spLocks noGrp="1"/>
          </p:cNvSpPr>
          <p:nvPr>
            <p:ph type="body" idx="1"/>
          </p:nvPr>
        </p:nvSpPr>
        <p:spPr>
          <a:xfrm>
            <a:off x="179387" y="1989137"/>
            <a:ext cx="5338800" cy="52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1" i="1" u="none">
                <a:solidFill>
                  <a:srgbClr val="42402C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Kanun kapsamında;</a:t>
            </a:r>
            <a:endParaRPr sz="2000" b="1" i="1" u="none">
              <a:solidFill>
                <a:srgbClr val="42402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-635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A23A28"/>
              </a:buClr>
              <a:buSzPts val="100"/>
              <a:buFont typeface="Noto Sans Symbols"/>
              <a:buChar char="∙"/>
            </a:pPr>
            <a:r>
              <a:rPr lang="en-US" sz="2000" b="1" i="0" u="sng">
                <a:solidFill>
                  <a:srgbClr val="42402C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 mağdurlarına yönelik</a:t>
            </a:r>
            <a:r>
              <a:rPr lang="en-US" sz="2000" b="0" i="0" u="none">
                <a:solidFill>
                  <a:srgbClr val="42402C"/>
                </a:solidFill>
                <a:latin typeface="Comic Sans MS"/>
                <a:ea typeface="Comic Sans MS"/>
                <a:cs typeface="Comic Sans MS"/>
                <a:sym typeface="Comic Sans MS"/>
              </a:rPr>
              <a:t>;  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KORUYUCU TEDBİR KARARLARI,</a:t>
            </a:r>
            <a:endParaRPr sz="2000" b="1" i="0" u="none">
              <a:solidFill>
                <a:srgbClr val="A23A2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A23A28"/>
              </a:buClr>
              <a:buSzPts val="100"/>
              <a:buFont typeface="Noto Sans Symbols"/>
              <a:buNone/>
            </a:pPr>
            <a:endParaRPr sz="2000" b="1" i="0" u="sng">
              <a:solidFill>
                <a:srgbClr val="22222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-635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A23A28"/>
              </a:buClr>
              <a:buSzPts val="100"/>
              <a:buFont typeface="Noto Sans Symbols"/>
              <a:buChar char="∙"/>
            </a:pPr>
            <a:r>
              <a:rPr lang="en-US" sz="2000" b="1" i="0" u="sng">
                <a:solidFill>
                  <a:srgbClr val="42402C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 uygulayana yönelik;</a:t>
            </a:r>
            <a:endParaRPr sz="2000" b="0" i="0" u="none">
              <a:solidFill>
                <a:srgbClr val="42402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ÖNLEYİCİ TEDBİR KARARLARI</a:t>
            </a:r>
            <a:endParaRPr sz="2000" b="0" i="0" u="none">
              <a:solidFill>
                <a:srgbClr val="A23A2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42402C"/>
                </a:solidFill>
                <a:latin typeface="Comic Sans MS"/>
                <a:ea typeface="Comic Sans MS"/>
                <a:cs typeface="Comic Sans MS"/>
                <a:sym typeface="Comic Sans MS"/>
              </a:rPr>
              <a:t>uygulanmaktadır.</a:t>
            </a:r>
            <a:endParaRPr sz="2000" b="0" i="0" u="none">
              <a:solidFill>
                <a:srgbClr val="42402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016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>
              <a:solidFill>
                <a:srgbClr val="42402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2205037"/>
            <a:ext cx="3384550" cy="330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Book Antiqua"/>
              <a:buNone/>
            </a:pPr>
            <a:r>
              <a:rPr lang="en-US" sz="3200" b="1" i="0" u="none">
                <a:solidFill>
                  <a:srgbClr val="A23A28"/>
                </a:solidFill>
                <a:latin typeface="Book Antiqua"/>
                <a:ea typeface="Book Antiqua"/>
                <a:cs typeface="Book Antiqua"/>
                <a:sym typeface="Book Antiqua"/>
              </a:rPr>
              <a:t>TEDBİR KARARININ VERİLEBİLMESİ</a:t>
            </a:r>
            <a:endParaRPr/>
          </a:p>
        </p:txBody>
      </p:sp>
      <p:sp>
        <p:nvSpPr>
          <p:cNvPr id="286" name="Google Shape;286;p35"/>
          <p:cNvSpPr/>
          <p:nvPr/>
        </p:nvSpPr>
        <p:spPr>
          <a:xfrm>
            <a:off x="588962" y="2338387"/>
            <a:ext cx="2592300" cy="6477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01F"/>
              </a:buClr>
              <a:buSzPts val="1800"/>
              <a:buFont typeface="Century Gothic"/>
              <a:buNone/>
            </a:pPr>
            <a:r>
              <a:rPr lang="en-US" sz="18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İlgilinin Talebi</a:t>
            </a:r>
            <a:endParaRPr/>
          </a:p>
        </p:txBody>
      </p:sp>
      <p:sp>
        <p:nvSpPr>
          <p:cNvPr id="287" name="Google Shape;287;p35"/>
          <p:cNvSpPr/>
          <p:nvPr/>
        </p:nvSpPr>
        <p:spPr>
          <a:xfrm>
            <a:off x="3295650" y="2338387"/>
            <a:ext cx="2520900" cy="6477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01F"/>
              </a:buClr>
              <a:buSzPts val="1600"/>
              <a:buFont typeface="Century Gothic"/>
              <a:buNone/>
            </a:pPr>
            <a:r>
              <a:rPr lang="en-US" sz="16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ŞÖNİM veya kolluk görevlilerinin başvurusu</a:t>
            </a: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6005512" y="2338387"/>
            <a:ext cx="2520900" cy="6477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01F"/>
              </a:buClr>
              <a:buSzPts val="1600"/>
              <a:buFont typeface="Century Gothic"/>
              <a:buNone/>
            </a:pPr>
            <a:r>
              <a:rPr lang="en-US" sz="16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Cumhuriyet savcısının başvurusu </a:t>
            </a: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1450975" y="3495675"/>
            <a:ext cx="6157800" cy="13683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01F"/>
              </a:buClr>
              <a:buSzPts val="1800"/>
              <a:buFont typeface="Century Gothic"/>
              <a:buNone/>
            </a:pPr>
            <a:r>
              <a:rPr lang="en-US" sz="18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Nereden Talep Edilir</a:t>
            </a: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5651500" y="3640137"/>
            <a:ext cx="1528800" cy="1079400"/>
          </a:xfrm>
          <a:prstGeom prst="roundRect">
            <a:avLst>
              <a:gd name="adj" fmla="val 16667"/>
            </a:avLst>
          </a:prstGeom>
          <a:solidFill>
            <a:srgbClr val="E4E1E3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01F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Hakim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01F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Mülki Amir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01F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Kolluk Birimi</a:t>
            </a: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533400" y="5300662"/>
            <a:ext cx="7993200" cy="7206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01F"/>
              </a:buClr>
              <a:buSzPts val="1800"/>
              <a:buFont typeface="Century Gothic"/>
              <a:buNone/>
            </a:pPr>
            <a:r>
              <a:rPr lang="en-US" sz="18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 kadar bir süre için verilebilir                     İlk seferinde en çok </a:t>
            </a:r>
            <a:r>
              <a:rPr lang="en-US" sz="1800" b="0" i="0" u="sng">
                <a:solidFill>
                  <a:srgbClr val="A23A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aylık </a:t>
            </a:r>
            <a:r>
              <a:rPr lang="en-US" sz="1800" b="0" i="0" u="none">
                <a:solidFill>
                  <a:srgbClr val="4E50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	bir süre için</a:t>
            </a: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4284662" y="5430837"/>
            <a:ext cx="935100" cy="435000"/>
          </a:xfrm>
          <a:prstGeom prst="rightArrow">
            <a:avLst>
              <a:gd name="adj1" fmla="val 16576"/>
              <a:gd name="adj2" fmla="val 500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4284662" y="4005262"/>
            <a:ext cx="935100" cy="549300"/>
          </a:xfrm>
          <a:prstGeom prst="rightArrow">
            <a:avLst>
              <a:gd name="adj1" fmla="val 15253"/>
              <a:gd name="adj2" fmla="val 500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4000"/>
              <a:buFont typeface="Comic Sans MS"/>
              <a:buNone/>
            </a:pPr>
            <a:r>
              <a:rPr lang="en-US" sz="40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İHBAR</a:t>
            </a:r>
            <a:endParaRPr/>
          </a:p>
        </p:txBody>
      </p:sp>
      <p:sp>
        <p:nvSpPr>
          <p:cNvPr id="299" name="Google Shape;299;p36"/>
          <p:cNvSpPr txBox="1"/>
          <p:nvPr/>
        </p:nvSpPr>
        <p:spPr>
          <a:xfrm>
            <a:off x="457200" y="1600200"/>
            <a:ext cx="8436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ic Sans MS"/>
              <a:buNone/>
            </a:pPr>
            <a:r>
              <a:rPr lang="en-US" sz="1600" b="0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</a:t>
            </a:r>
            <a:endParaRPr/>
          </a:p>
        </p:txBody>
      </p:sp>
      <p:sp>
        <p:nvSpPr>
          <p:cNvPr id="300" name="Google Shape;300;p36"/>
          <p:cNvSpPr txBox="1"/>
          <p:nvPr/>
        </p:nvSpPr>
        <p:spPr>
          <a:xfrm>
            <a:off x="241300" y="1684337"/>
            <a:ext cx="8718600" cy="698400"/>
          </a:xfrm>
          <a:prstGeom prst="rect">
            <a:avLst/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1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042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 veya şiddet uygulama tehlikesinin varlığı halinde; </a:t>
            </a:r>
            <a:endParaRPr sz="2400" b="0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1" name="Google Shape;301;p36"/>
          <p:cNvSpPr txBox="1"/>
          <p:nvPr/>
        </p:nvSpPr>
        <p:spPr>
          <a:xfrm>
            <a:off x="227012" y="3983037"/>
            <a:ext cx="2952900" cy="1957500"/>
          </a:xfrm>
          <a:prstGeom prst="rect">
            <a:avLst/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1" i="0" u="sng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400"/>
              <a:buFont typeface="Arial"/>
              <a:buNone/>
            </a:pPr>
            <a:r>
              <a:rPr lang="en-US" sz="2400" b="1" i="0" u="sng">
                <a:solidFill>
                  <a:srgbClr val="A23A28"/>
                </a:solidFill>
                <a:latin typeface="Arial"/>
                <a:ea typeface="Arial"/>
                <a:cs typeface="Arial"/>
                <a:sym typeface="Arial"/>
              </a:rPr>
              <a:t>Herkes</a:t>
            </a:r>
            <a:r>
              <a:rPr lang="en-US" sz="24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rgbClr val="636042"/>
                </a:solidFill>
                <a:latin typeface="Arial"/>
                <a:ea typeface="Arial"/>
                <a:cs typeface="Arial"/>
                <a:sym typeface="Arial"/>
              </a:rPr>
              <a:t>bu durumu resmi makam veya mercilere ihbar edebilir.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636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4445000" y="3860800"/>
            <a:ext cx="4087800" cy="2079600"/>
          </a:xfrm>
          <a:prstGeom prst="rect">
            <a:avLst/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36042"/>
              </a:buClr>
              <a:buSzPts val="1800"/>
              <a:buFont typeface="Century Gothic"/>
              <a:buNone/>
            </a:pPr>
            <a:r>
              <a:rPr lang="en-US" sz="1800" b="1" i="0" u="sng">
                <a:solidFill>
                  <a:srgbClr val="6360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İhbarı alan kamu görevlileri ise,  </a:t>
            </a:r>
            <a:r>
              <a:rPr lang="en-US" sz="1800" b="0" i="0" u="none">
                <a:solidFill>
                  <a:srgbClr val="6360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görevlerini </a:t>
            </a:r>
            <a:r>
              <a:rPr lang="en-US" sz="1800" b="0" i="0" u="sng">
                <a:solidFill>
                  <a:srgbClr val="6360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gecikmeksizin</a:t>
            </a:r>
            <a:r>
              <a:rPr lang="en-US" sz="1800" b="0" i="0" u="none">
                <a:solidFill>
                  <a:srgbClr val="6360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yerine getirmek ve uygulanması gereken </a:t>
            </a:r>
            <a:r>
              <a:rPr lang="en-US" sz="1800" b="0" i="0" u="sng">
                <a:solidFill>
                  <a:srgbClr val="6360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diğer tedbirlere ilişkin olarak yetkilileri haberdar etmekle</a:t>
            </a:r>
            <a:r>
              <a:rPr lang="en-US" sz="1800" b="0" i="0" u="none">
                <a:solidFill>
                  <a:srgbClr val="6360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yükümlüdür.</a:t>
            </a:r>
            <a:endParaRPr/>
          </a:p>
        </p:txBody>
      </p:sp>
      <p:sp>
        <p:nvSpPr>
          <p:cNvPr id="303" name="Google Shape;303;p36"/>
          <p:cNvSpPr/>
          <p:nvPr/>
        </p:nvSpPr>
        <p:spPr>
          <a:xfrm rot="-5400000">
            <a:off x="3485362" y="4504537"/>
            <a:ext cx="773100" cy="914400"/>
          </a:xfrm>
          <a:prstGeom prst="downArrow">
            <a:avLst>
              <a:gd name="adj1" fmla="val 12471"/>
              <a:gd name="adj2" fmla="val 500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6"/>
          <p:cNvSpPr/>
          <p:nvPr/>
        </p:nvSpPr>
        <p:spPr>
          <a:xfrm>
            <a:off x="1092200" y="2513012"/>
            <a:ext cx="1222500" cy="1314600"/>
          </a:xfrm>
          <a:prstGeom prst="downArrow">
            <a:avLst>
              <a:gd name="adj1" fmla="val 11552"/>
              <a:gd name="adj2" fmla="val 500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KURUMSAL HİZMET BİRİMLERİMİZ</a:t>
            </a:r>
            <a:endParaRPr/>
          </a:p>
        </p:txBody>
      </p:sp>
      <p:sp>
        <p:nvSpPr>
          <p:cNvPr id="310" name="Google Shape;310;p37"/>
          <p:cNvSpPr txBox="1">
            <a:spLocks noGrp="1"/>
          </p:cNvSpPr>
          <p:nvPr>
            <p:ph type="body" idx="1"/>
          </p:nvPr>
        </p:nvSpPr>
        <p:spPr>
          <a:xfrm>
            <a:off x="381000" y="1941512"/>
            <a:ext cx="37560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►</a:t>
            </a:r>
            <a:r>
              <a:rPr lang="en-US" sz="2400" b="0" i="0" u="none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 İlk Kabul Birimleri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>
              <a:solidFill>
                <a:srgbClr val="A23A2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►</a:t>
            </a:r>
            <a:r>
              <a:rPr lang="en-US" sz="2400" b="0" i="0" u="none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 Şiddet Önleme ve İzleme Merkezleri (ŞÖNİM)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>
              <a:solidFill>
                <a:srgbClr val="6360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►</a:t>
            </a:r>
            <a:r>
              <a:rPr lang="en-US" sz="2400" b="0" i="0" u="none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 Kadın Konukevleri</a:t>
            </a:r>
            <a:endParaRPr/>
          </a:p>
        </p:txBody>
      </p:sp>
      <p:grpSp>
        <p:nvGrpSpPr>
          <p:cNvPr id="311" name="Google Shape;311;p37"/>
          <p:cNvGrpSpPr/>
          <p:nvPr/>
        </p:nvGrpSpPr>
        <p:grpSpPr>
          <a:xfrm>
            <a:off x="1582737" y="-987425"/>
            <a:ext cx="6986526" cy="7198881"/>
            <a:chOff x="291" y="109"/>
            <a:chExt cx="11340" cy="11339"/>
          </a:xfrm>
        </p:grpSpPr>
        <p:pic>
          <p:nvPicPr>
            <p:cNvPr id="312" name="Google Shape;312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1" y="109"/>
              <a:ext cx="11340" cy="11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7"/>
            <p:cNvSpPr/>
            <p:nvPr/>
          </p:nvSpPr>
          <p:spPr>
            <a:xfrm>
              <a:off x="1261" y="1054"/>
              <a:ext cx="3122" cy="20"/>
            </a:xfrm>
            <a:custGeom>
              <a:avLst/>
              <a:gdLst/>
              <a:ahLst/>
              <a:cxnLst/>
              <a:rect l="l" t="t" r="r" b="b"/>
              <a:pathLst>
                <a:path w="3122" h="20" extrusionOk="0">
                  <a:moveTo>
                    <a:pt x="0" y="0"/>
                  </a:moveTo>
                  <a:lnTo>
                    <a:pt x="3121" y="0"/>
                  </a:lnTo>
                </a:path>
              </a:pathLst>
            </a:custGeom>
            <a:noFill/>
            <a:ln w="9525" cap="flat" cmpd="sng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1159" y="887"/>
              <a:ext cx="20" cy="171"/>
            </a:xfrm>
            <a:custGeom>
              <a:avLst/>
              <a:gdLst/>
              <a:ahLst/>
              <a:cxnLst/>
              <a:rect l="l" t="t" r="r" b="b"/>
              <a:pathLst>
                <a:path w="20" h="171" extrusionOk="0">
                  <a:moveTo>
                    <a:pt x="0" y="0"/>
                  </a:moveTo>
                  <a:lnTo>
                    <a:pt x="0" y="170"/>
                  </a:lnTo>
                </a:path>
              </a:pathLst>
            </a:custGeom>
            <a:noFill/>
            <a:ln w="47775" cap="flat" cmpd="sng">
              <a:solidFill>
                <a:srgbClr val="D9091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1403" y="10515"/>
              <a:ext cx="20" cy="824"/>
            </a:xfrm>
            <a:custGeom>
              <a:avLst/>
              <a:gdLst/>
              <a:ahLst/>
              <a:cxnLst/>
              <a:rect l="l" t="t" r="r" b="b"/>
              <a:pathLst>
                <a:path w="20" h="824" extrusionOk="0">
                  <a:moveTo>
                    <a:pt x="0" y="0"/>
                  </a:moveTo>
                  <a:lnTo>
                    <a:pt x="0" y="823"/>
                  </a:lnTo>
                </a:path>
              </a:pathLst>
            </a:custGeom>
            <a:noFill/>
            <a:ln w="9525" cap="flat" cmpd="sng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7930" y="6622"/>
              <a:ext cx="291" cy="272"/>
            </a:xfrm>
            <a:custGeom>
              <a:avLst/>
              <a:gdLst/>
              <a:ahLst/>
              <a:cxnLst/>
              <a:rect l="l" t="t" r="r" b="b"/>
              <a:pathLst>
                <a:path w="291" h="272" extrusionOk="0">
                  <a:moveTo>
                    <a:pt x="3" y="0"/>
                  </a:moveTo>
                  <a:lnTo>
                    <a:pt x="0" y="169"/>
                  </a:lnTo>
                  <a:lnTo>
                    <a:pt x="28" y="252"/>
                  </a:lnTo>
                  <a:lnTo>
                    <a:pt x="116" y="271"/>
                  </a:lnTo>
                  <a:lnTo>
                    <a:pt x="290" y="251"/>
                  </a:lnTo>
                  <a:lnTo>
                    <a:pt x="283" y="171"/>
                  </a:lnTo>
                  <a:lnTo>
                    <a:pt x="269" y="127"/>
                  </a:lnTo>
                  <a:lnTo>
                    <a:pt x="237" y="102"/>
                  </a:lnTo>
                  <a:lnTo>
                    <a:pt x="176" y="80"/>
                  </a:lnTo>
                  <a:lnTo>
                    <a:pt x="110" y="60"/>
                  </a:lnTo>
                  <a:lnTo>
                    <a:pt x="65" y="45"/>
                  </a:lnTo>
                  <a:lnTo>
                    <a:pt x="31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CC2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7187" y="6734"/>
              <a:ext cx="291" cy="272"/>
            </a:xfrm>
            <a:custGeom>
              <a:avLst/>
              <a:gdLst/>
              <a:ahLst/>
              <a:cxnLst/>
              <a:rect l="l" t="t" r="r" b="b"/>
              <a:pathLst>
                <a:path w="291" h="272" extrusionOk="0">
                  <a:moveTo>
                    <a:pt x="3" y="0"/>
                  </a:moveTo>
                  <a:lnTo>
                    <a:pt x="0" y="169"/>
                  </a:lnTo>
                  <a:lnTo>
                    <a:pt x="28" y="252"/>
                  </a:lnTo>
                  <a:lnTo>
                    <a:pt x="116" y="271"/>
                  </a:lnTo>
                  <a:lnTo>
                    <a:pt x="290" y="251"/>
                  </a:lnTo>
                  <a:lnTo>
                    <a:pt x="283" y="171"/>
                  </a:lnTo>
                  <a:lnTo>
                    <a:pt x="269" y="127"/>
                  </a:lnTo>
                  <a:lnTo>
                    <a:pt x="237" y="102"/>
                  </a:lnTo>
                  <a:lnTo>
                    <a:pt x="176" y="80"/>
                  </a:lnTo>
                  <a:lnTo>
                    <a:pt x="110" y="60"/>
                  </a:lnTo>
                  <a:lnTo>
                    <a:pt x="65" y="45"/>
                  </a:lnTo>
                  <a:lnTo>
                    <a:pt x="31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C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8049" y="5179"/>
              <a:ext cx="342" cy="238"/>
            </a:xfrm>
            <a:custGeom>
              <a:avLst/>
              <a:gdLst/>
              <a:ahLst/>
              <a:cxnLst/>
              <a:rect l="l" t="t" r="r" b="b"/>
              <a:pathLst>
                <a:path w="342" h="238" extrusionOk="0">
                  <a:moveTo>
                    <a:pt x="252" y="0"/>
                  </a:moveTo>
                  <a:lnTo>
                    <a:pt x="162" y="3"/>
                  </a:lnTo>
                  <a:lnTo>
                    <a:pt x="0" y="67"/>
                  </a:lnTo>
                  <a:lnTo>
                    <a:pt x="26" y="143"/>
                  </a:lnTo>
                  <a:lnTo>
                    <a:pt x="51" y="182"/>
                  </a:lnTo>
                  <a:lnTo>
                    <a:pt x="89" y="198"/>
                  </a:lnTo>
                  <a:lnTo>
                    <a:pt x="153" y="204"/>
                  </a:lnTo>
                  <a:lnTo>
                    <a:pt x="270" y="208"/>
                  </a:lnTo>
                  <a:lnTo>
                    <a:pt x="306" y="216"/>
                  </a:lnTo>
                  <a:lnTo>
                    <a:pt x="341" y="237"/>
                  </a:lnTo>
                  <a:lnTo>
                    <a:pt x="301" y="7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DCC2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7734" y="5779"/>
              <a:ext cx="342" cy="238"/>
            </a:xfrm>
            <a:custGeom>
              <a:avLst/>
              <a:gdLst/>
              <a:ahLst/>
              <a:cxnLst/>
              <a:rect l="l" t="t" r="r" b="b"/>
              <a:pathLst>
                <a:path w="342" h="238" extrusionOk="0">
                  <a:moveTo>
                    <a:pt x="252" y="0"/>
                  </a:moveTo>
                  <a:lnTo>
                    <a:pt x="162" y="3"/>
                  </a:lnTo>
                  <a:lnTo>
                    <a:pt x="0" y="67"/>
                  </a:lnTo>
                  <a:lnTo>
                    <a:pt x="26" y="143"/>
                  </a:lnTo>
                  <a:lnTo>
                    <a:pt x="51" y="182"/>
                  </a:lnTo>
                  <a:lnTo>
                    <a:pt x="89" y="198"/>
                  </a:lnTo>
                  <a:lnTo>
                    <a:pt x="153" y="204"/>
                  </a:lnTo>
                  <a:lnTo>
                    <a:pt x="270" y="208"/>
                  </a:lnTo>
                  <a:lnTo>
                    <a:pt x="306" y="216"/>
                  </a:lnTo>
                  <a:lnTo>
                    <a:pt x="341" y="237"/>
                  </a:lnTo>
                  <a:lnTo>
                    <a:pt x="301" y="7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DC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20" name="Google Shape;320;p37"/>
            <p:cNvGrpSpPr/>
            <p:nvPr/>
          </p:nvGrpSpPr>
          <p:grpSpPr>
            <a:xfrm>
              <a:off x="6302" y="8086"/>
              <a:ext cx="383" cy="236"/>
              <a:chOff x="6302" y="8086"/>
              <a:chExt cx="383" cy="236"/>
            </a:xfrm>
          </p:grpSpPr>
          <p:sp>
            <p:nvSpPr>
              <p:cNvPr id="321" name="Google Shape;321;p37"/>
              <p:cNvSpPr/>
              <p:nvPr/>
            </p:nvSpPr>
            <p:spPr>
              <a:xfrm>
                <a:off x="6302" y="8086"/>
                <a:ext cx="383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36" extrusionOk="0">
                    <a:moveTo>
                      <a:pt x="0" y="83"/>
                    </a:moveTo>
                    <a:lnTo>
                      <a:pt x="138" y="199"/>
                    </a:lnTo>
                    <a:lnTo>
                      <a:pt x="225" y="236"/>
                    </a:lnTo>
                    <a:lnTo>
                      <a:pt x="294" y="192"/>
                    </a:lnTo>
                    <a:lnTo>
                      <a:pt x="370" y="86"/>
                    </a:lnTo>
                    <a:lnTo>
                      <a:pt x="69" y="8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CC21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2" name="Google Shape;322;p37"/>
              <p:cNvSpPr/>
              <p:nvPr/>
            </p:nvSpPr>
            <p:spPr>
              <a:xfrm>
                <a:off x="6302" y="8086"/>
                <a:ext cx="383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36" extrusionOk="0">
                    <a:moveTo>
                      <a:pt x="324" y="0"/>
                    </a:moveTo>
                    <a:lnTo>
                      <a:pt x="248" y="21"/>
                    </a:lnTo>
                    <a:lnTo>
                      <a:pt x="170" y="60"/>
                    </a:lnTo>
                    <a:lnTo>
                      <a:pt x="119" y="80"/>
                    </a:lnTo>
                    <a:lnTo>
                      <a:pt x="69" y="86"/>
                    </a:lnTo>
                    <a:lnTo>
                      <a:pt x="370" y="86"/>
                    </a:lnTo>
                    <a:lnTo>
                      <a:pt x="382" y="68"/>
                    </a:lnTo>
                    <a:lnTo>
                      <a:pt x="380" y="51"/>
                    </a:lnTo>
                    <a:lnTo>
                      <a:pt x="364" y="19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DCC21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23" name="Google Shape;323;p37"/>
            <p:cNvGrpSpPr/>
            <p:nvPr/>
          </p:nvGrpSpPr>
          <p:grpSpPr>
            <a:xfrm>
              <a:off x="7333" y="8364"/>
              <a:ext cx="383" cy="236"/>
              <a:chOff x="7333" y="8364"/>
              <a:chExt cx="383" cy="236"/>
            </a:xfrm>
          </p:grpSpPr>
          <p:sp>
            <p:nvSpPr>
              <p:cNvPr id="324" name="Google Shape;324;p37"/>
              <p:cNvSpPr/>
              <p:nvPr/>
            </p:nvSpPr>
            <p:spPr>
              <a:xfrm>
                <a:off x="7333" y="8364"/>
                <a:ext cx="383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36" extrusionOk="0">
                    <a:moveTo>
                      <a:pt x="0" y="83"/>
                    </a:moveTo>
                    <a:lnTo>
                      <a:pt x="138" y="199"/>
                    </a:lnTo>
                    <a:lnTo>
                      <a:pt x="225" y="236"/>
                    </a:lnTo>
                    <a:lnTo>
                      <a:pt x="294" y="192"/>
                    </a:lnTo>
                    <a:lnTo>
                      <a:pt x="370" y="86"/>
                    </a:lnTo>
                    <a:lnTo>
                      <a:pt x="69" y="8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CAD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7333" y="8364"/>
                <a:ext cx="383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36" extrusionOk="0">
                    <a:moveTo>
                      <a:pt x="324" y="0"/>
                    </a:moveTo>
                    <a:lnTo>
                      <a:pt x="248" y="21"/>
                    </a:lnTo>
                    <a:lnTo>
                      <a:pt x="170" y="60"/>
                    </a:lnTo>
                    <a:lnTo>
                      <a:pt x="119" y="80"/>
                    </a:lnTo>
                    <a:lnTo>
                      <a:pt x="69" y="86"/>
                    </a:lnTo>
                    <a:lnTo>
                      <a:pt x="370" y="86"/>
                    </a:lnTo>
                    <a:lnTo>
                      <a:pt x="382" y="68"/>
                    </a:lnTo>
                    <a:lnTo>
                      <a:pt x="380" y="51"/>
                    </a:lnTo>
                    <a:lnTo>
                      <a:pt x="364" y="19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DCAD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26" name="Google Shape;326;p37"/>
            <p:cNvGrpSpPr/>
            <p:nvPr/>
          </p:nvGrpSpPr>
          <p:grpSpPr>
            <a:xfrm>
              <a:off x="6197" y="7310"/>
              <a:ext cx="383" cy="236"/>
              <a:chOff x="6197" y="7310"/>
              <a:chExt cx="383" cy="236"/>
            </a:xfrm>
          </p:grpSpPr>
          <p:sp>
            <p:nvSpPr>
              <p:cNvPr id="327" name="Google Shape;327;p37"/>
              <p:cNvSpPr/>
              <p:nvPr/>
            </p:nvSpPr>
            <p:spPr>
              <a:xfrm>
                <a:off x="6197" y="7310"/>
                <a:ext cx="383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36" extrusionOk="0">
                    <a:moveTo>
                      <a:pt x="0" y="83"/>
                    </a:moveTo>
                    <a:lnTo>
                      <a:pt x="138" y="199"/>
                    </a:lnTo>
                    <a:lnTo>
                      <a:pt x="225" y="236"/>
                    </a:lnTo>
                    <a:lnTo>
                      <a:pt x="294" y="192"/>
                    </a:lnTo>
                    <a:lnTo>
                      <a:pt x="370" y="86"/>
                    </a:lnTo>
                    <a:lnTo>
                      <a:pt x="69" y="8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CC21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28" name="Google Shape;328;p37"/>
              <p:cNvSpPr/>
              <p:nvPr/>
            </p:nvSpPr>
            <p:spPr>
              <a:xfrm>
                <a:off x="6197" y="7310"/>
                <a:ext cx="383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36" extrusionOk="0">
                    <a:moveTo>
                      <a:pt x="324" y="0"/>
                    </a:moveTo>
                    <a:lnTo>
                      <a:pt x="248" y="21"/>
                    </a:lnTo>
                    <a:lnTo>
                      <a:pt x="170" y="60"/>
                    </a:lnTo>
                    <a:lnTo>
                      <a:pt x="119" y="80"/>
                    </a:lnTo>
                    <a:lnTo>
                      <a:pt x="69" y="86"/>
                    </a:lnTo>
                    <a:lnTo>
                      <a:pt x="370" y="86"/>
                    </a:lnTo>
                    <a:lnTo>
                      <a:pt x="382" y="68"/>
                    </a:lnTo>
                    <a:lnTo>
                      <a:pt x="380" y="51"/>
                    </a:lnTo>
                    <a:lnTo>
                      <a:pt x="364" y="19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DCC21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329" name="Google Shape;329;p37"/>
            <p:cNvGrpSpPr/>
            <p:nvPr/>
          </p:nvGrpSpPr>
          <p:grpSpPr>
            <a:xfrm>
              <a:off x="7256" y="7074"/>
              <a:ext cx="383" cy="236"/>
              <a:chOff x="7256" y="7074"/>
              <a:chExt cx="383" cy="236"/>
            </a:xfrm>
          </p:grpSpPr>
          <p:sp>
            <p:nvSpPr>
              <p:cNvPr id="330" name="Google Shape;330;p37"/>
              <p:cNvSpPr/>
              <p:nvPr/>
            </p:nvSpPr>
            <p:spPr>
              <a:xfrm>
                <a:off x="7256" y="7074"/>
                <a:ext cx="383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36" extrusionOk="0">
                    <a:moveTo>
                      <a:pt x="0" y="83"/>
                    </a:moveTo>
                    <a:lnTo>
                      <a:pt x="138" y="199"/>
                    </a:lnTo>
                    <a:lnTo>
                      <a:pt x="225" y="236"/>
                    </a:lnTo>
                    <a:lnTo>
                      <a:pt x="294" y="192"/>
                    </a:lnTo>
                    <a:lnTo>
                      <a:pt x="370" y="86"/>
                    </a:lnTo>
                    <a:lnTo>
                      <a:pt x="69" y="8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CAD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7256" y="7074"/>
                <a:ext cx="383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36" extrusionOk="0">
                    <a:moveTo>
                      <a:pt x="324" y="0"/>
                    </a:moveTo>
                    <a:lnTo>
                      <a:pt x="248" y="21"/>
                    </a:lnTo>
                    <a:lnTo>
                      <a:pt x="170" y="60"/>
                    </a:lnTo>
                    <a:lnTo>
                      <a:pt x="119" y="80"/>
                    </a:lnTo>
                    <a:lnTo>
                      <a:pt x="69" y="86"/>
                    </a:lnTo>
                    <a:lnTo>
                      <a:pt x="370" y="86"/>
                    </a:lnTo>
                    <a:lnTo>
                      <a:pt x="382" y="68"/>
                    </a:lnTo>
                    <a:lnTo>
                      <a:pt x="380" y="51"/>
                    </a:lnTo>
                    <a:lnTo>
                      <a:pt x="364" y="19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DCAD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32" name="Google Shape;332;p37"/>
            <p:cNvSpPr/>
            <p:nvPr/>
          </p:nvSpPr>
          <p:spPr>
            <a:xfrm>
              <a:off x="8295" y="5663"/>
              <a:ext cx="380" cy="261"/>
            </a:xfrm>
            <a:custGeom>
              <a:avLst/>
              <a:gdLst/>
              <a:ahLst/>
              <a:cxnLst/>
              <a:rect l="l" t="t" r="r" b="b"/>
              <a:pathLst>
                <a:path w="380" h="261" extrusionOk="0">
                  <a:moveTo>
                    <a:pt x="178" y="0"/>
                  </a:moveTo>
                  <a:lnTo>
                    <a:pt x="103" y="50"/>
                  </a:lnTo>
                  <a:lnTo>
                    <a:pt x="0" y="191"/>
                  </a:lnTo>
                  <a:lnTo>
                    <a:pt x="62" y="240"/>
                  </a:lnTo>
                  <a:lnTo>
                    <a:pt x="104" y="260"/>
                  </a:lnTo>
                  <a:lnTo>
                    <a:pt x="144" y="254"/>
                  </a:lnTo>
                  <a:lnTo>
                    <a:pt x="202" y="225"/>
                  </a:lnTo>
                  <a:lnTo>
                    <a:pt x="261" y="191"/>
                  </a:lnTo>
                  <a:lnTo>
                    <a:pt x="303" y="167"/>
                  </a:lnTo>
                  <a:lnTo>
                    <a:pt x="339" y="155"/>
                  </a:lnTo>
                  <a:lnTo>
                    <a:pt x="379" y="153"/>
                  </a:lnTo>
                  <a:lnTo>
                    <a:pt x="258" y="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DCC2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7333" y="6235"/>
              <a:ext cx="380" cy="261"/>
            </a:xfrm>
            <a:custGeom>
              <a:avLst/>
              <a:gdLst/>
              <a:ahLst/>
              <a:cxnLst/>
              <a:rect l="l" t="t" r="r" b="b"/>
              <a:pathLst>
                <a:path w="380" h="261" extrusionOk="0">
                  <a:moveTo>
                    <a:pt x="178" y="0"/>
                  </a:moveTo>
                  <a:lnTo>
                    <a:pt x="103" y="50"/>
                  </a:lnTo>
                  <a:lnTo>
                    <a:pt x="0" y="191"/>
                  </a:lnTo>
                  <a:lnTo>
                    <a:pt x="62" y="240"/>
                  </a:lnTo>
                  <a:lnTo>
                    <a:pt x="104" y="260"/>
                  </a:lnTo>
                  <a:lnTo>
                    <a:pt x="144" y="254"/>
                  </a:lnTo>
                  <a:lnTo>
                    <a:pt x="202" y="225"/>
                  </a:lnTo>
                  <a:lnTo>
                    <a:pt x="261" y="191"/>
                  </a:lnTo>
                  <a:lnTo>
                    <a:pt x="303" y="167"/>
                  </a:lnTo>
                  <a:lnTo>
                    <a:pt x="339" y="155"/>
                  </a:lnTo>
                  <a:lnTo>
                    <a:pt x="379" y="153"/>
                  </a:lnTo>
                  <a:lnTo>
                    <a:pt x="258" y="3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DC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7257" y="7779"/>
              <a:ext cx="382" cy="240"/>
            </a:xfrm>
            <a:custGeom>
              <a:avLst/>
              <a:gdLst/>
              <a:ahLst/>
              <a:cxnLst/>
              <a:rect l="l" t="t" r="r" b="b"/>
              <a:pathLst>
                <a:path w="382" h="240" extrusionOk="0">
                  <a:moveTo>
                    <a:pt x="150" y="0"/>
                  </a:moveTo>
                  <a:lnTo>
                    <a:pt x="83" y="45"/>
                  </a:lnTo>
                  <a:lnTo>
                    <a:pt x="0" y="173"/>
                  </a:lnTo>
                  <a:lnTo>
                    <a:pt x="3" y="190"/>
                  </a:lnTo>
                  <a:lnTo>
                    <a:pt x="19" y="221"/>
                  </a:lnTo>
                  <a:lnTo>
                    <a:pt x="60" y="239"/>
                  </a:lnTo>
                  <a:lnTo>
                    <a:pt x="135" y="215"/>
                  </a:lnTo>
                  <a:lnTo>
                    <a:pt x="211" y="173"/>
                  </a:lnTo>
                  <a:lnTo>
                    <a:pt x="262" y="151"/>
                  </a:lnTo>
                  <a:lnTo>
                    <a:pt x="311" y="143"/>
                  </a:lnTo>
                  <a:lnTo>
                    <a:pt x="381" y="143"/>
                  </a:lnTo>
                  <a:lnTo>
                    <a:pt x="238" y="3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DCC2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770" y="8398"/>
              <a:ext cx="382" cy="240"/>
            </a:xfrm>
            <a:custGeom>
              <a:avLst/>
              <a:gdLst/>
              <a:ahLst/>
              <a:cxnLst/>
              <a:rect l="l" t="t" r="r" b="b"/>
              <a:pathLst>
                <a:path w="382" h="240" extrusionOk="0">
                  <a:moveTo>
                    <a:pt x="150" y="0"/>
                  </a:moveTo>
                  <a:lnTo>
                    <a:pt x="83" y="45"/>
                  </a:lnTo>
                  <a:lnTo>
                    <a:pt x="0" y="173"/>
                  </a:lnTo>
                  <a:lnTo>
                    <a:pt x="3" y="190"/>
                  </a:lnTo>
                  <a:lnTo>
                    <a:pt x="19" y="221"/>
                  </a:lnTo>
                  <a:lnTo>
                    <a:pt x="60" y="239"/>
                  </a:lnTo>
                  <a:lnTo>
                    <a:pt x="135" y="215"/>
                  </a:lnTo>
                  <a:lnTo>
                    <a:pt x="211" y="173"/>
                  </a:lnTo>
                  <a:lnTo>
                    <a:pt x="262" y="151"/>
                  </a:lnTo>
                  <a:lnTo>
                    <a:pt x="311" y="143"/>
                  </a:lnTo>
                  <a:lnTo>
                    <a:pt x="381" y="143"/>
                  </a:lnTo>
                  <a:lnTo>
                    <a:pt x="238" y="3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DC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8796" y="7453"/>
              <a:ext cx="271" cy="366"/>
            </a:xfrm>
            <a:custGeom>
              <a:avLst/>
              <a:gdLst/>
              <a:ahLst/>
              <a:cxnLst/>
              <a:rect l="l" t="t" r="r" b="b"/>
              <a:pathLst>
                <a:path w="271" h="366" extrusionOk="0">
                  <a:moveTo>
                    <a:pt x="113" y="0"/>
                  </a:moveTo>
                  <a:lnTo>
                    <a:pt x="20" y="141"/>
                  </a:lnTo>
                  <a:lnTo>
                    <a:pt x="0" y="226"/>
                  </a:lnTo>
                  <a:lnTo>
                    <a:pt x="63" y="289"/>
                  </a:lnTo>
                  <a:lnTo>
                    <a:pt x="221" y="365"/>
                  </a:lnTo>
                  <a:lnTo>
                    <a:pt x="258" y="295"/>
                  </a:lnTo>
                  <a:lnTo>
                    <a:pt x="270" y="250"/>
                  </a:lnTo>
                  <a:lnTo>
                    <a:pt x="256" y="211"/>
                  </a:lnTo>
                  <a:lnTo>
                    <a:pt x="217" y="160"/>
                  </a:lnTo>
                  <a:lnTo>
                    <a:pt x="172" y="108"/>
                  </a:lnTo>
                  <a:lnTo>
                    <a:pt x="141" y="71"/>
                  </a:lnTo>
                  <a:lnTo>
                    <a:pt x="122" y="3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CC2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8551" y="6025"/>
              <a:ext cx="271" cy="366"/>
            </a:xfrm>
            <a:custGeom>
              <a:avLst/>
              <a:gdLst/>
              <a:ahLst/>
              <a:cxnLst/>
              <a:rect l="l" t="t" r="r" b="b"/>
              <a:pathLst>
                <a:path w="271" h="366" extrusionOk="0">
                  <a:moveTo>
                    <a:pt x="113" y="0"/>
                  </a:moveTo>
                  <a:lnTo>
                    <a:pt x="20" y="141"/>
                  </a:lnTo>
                  <a:lnTo>
                    <a:pt x="0" y="226"/>
                  </a:lnTo>
                  <a:lnTo>
                    <a:pt x="63" y="289"/>
                  </a:lnTo>
                  <a:lnTo>
                    <a:pt x="221" y="365"/>
                  </a:lnTo>
                  <a:lnTo>
                    <a:pt x="258" y="295"/>
                  </a:lnTo>
                  <a:lnTo>
                    <a:pt x="270" y="250"/>
                  </a:lnTo>
                  <a:lnTo>
                    <a:pt x="256" y="211"/>
                  </a:lnTo>
                  <a:lnTo>
                    <a:pt x="217" y="160"/>
                  </a:lnTo>
                  <a:lnTo>
                    <a:pt x="172" y="108"/>
                  </a:lnTo>
                  <a:lnTo>
                    <a:pt x="141" y="71"/>
                  </a:lnTo>
                  <a:lnTo>
                    <a:pt x="122" y="3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CAD2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38" name="Google Shape;338;p37"/>
            <p:cNvGrpSpPr/>
            <p:nvPr/>
          </p:nvGrpSpPr>
          <p:grpSpPr>
            <a:xfrm>
              <a:off x="6271" y="4691"/>
              <a:ext cx="2661" cy="4022"/>
              <a:chOff x="6271" y="4691"/>
              <a:chExt cx="2661" cy="4022"/>
            </a:xfrm>
          </p:grpSpPr>
          <p:sp>
            <p:nvSpPr>
              <p:cNvPr id="339" name="Google Shape;339;p37"/>
              <p:cNvSpPr/>
              <p:nvPr/>
            </p:nvSpPr>
            <p:spPr>
              <a:xfrm>
                <a:off x="6271" y="4691"/>
                <a:ext cx="2661" cy="4022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4022" extrusionOk="0">
                    <a:moveTo>
                      <a:pt x="299" y="3532"/>
                    </a:moveTo>
                    <a:lnTo>
                      <a:pt x="287" y="3499"/>
                    </a:lnTo>
                    <a:lnTo>
                      <a:pt x="277" y="3485"/>
                    </a:lnTo>
                    <a:lnTo>
                      <a:pt x="129" y="3460"/>
                    </a:lnTo>
                    <a:lnTo>
                      <a:pt x="50" y="3478"/>
                    </a:lnTo>
                    <a:lnTo>
                      <a:pt x="16" y="3564"/>
                    </a:lnTo>
                    <a:lnTo>
                      <a:pt x="0" y="3741"/>
                    </a:lnTo>
                    <a:lnTo>
                      <a:pt x="47" y="3691"/>
                    </a:lnTo>
                    <a:lnTo>
                      <a:pt x="85" y="3661"/>
                    </a:lnTo>
                    <a:lnTo>
                      <a:pt x="135" y="3638"/>
                    </a:lnTo>
                    <a:lnTo>
                      <a:pt x="216" y="3612"/>
                    </a:lnTo>
                    <a:lnTo>
                      <a:pt x="284" y="3573"/>
                    </a:lnTo>
                    <a:lnTo>
                      <a:pt x="299" y="3532"/>
                    </a:lnTo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0" name="Google Shape;340;p37"/>
              <p:cNvSpPr/>
              <p:nvPr/>
            </p:nvSpPr>
            <p:spPr>
              <a:xfrm>
                <a:off x="6271" y="4691"/>
                <a:ext cx="2661" cy="4022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4022" extrusionOk="0">
                    <a:moveTo>
                      <a:pt x="716" y="3032"/>
                    </a:moveTo>
                    <a:lnTo>
                      <a:pt x="634" y="2906"/>
                    </a:lnTo>
                    <a:lnTo>
                      <a:pt x="567" y="2861"/>
                    </a:lnTo>
                    <a:lnTo>
                      <a:pt x="481" y="2894"/>
                    </a:lnTo>
                    <a:lnTo>
                      <a:pt x="340" y="3002"/>
                    </a:lnTo>
                    <a:lnTo>
                      <a:pt x="409" y="3003"/>
                    </a:lnTo>
                    <a:lnTo>
                      <a:pt x="457" y="3010"/>
                    </a:lnTo>
                    <a:lnTo>
                      <a:pt x="507" y="3032"/>
                    </a:lnTo>
                    <a:lnTo>
                      <a:pt x="582" y="3073"/>
                    </a:lnTo>
                    <a:lnTo>
                      <a:pt x="656" y="3097"/>
                    </a:lnTo>
                    <a:lnTo>
                      <a:pt x="696" y="3080"/>
                    </a:lnTo>
                    <a:lnTo>
                      <a:pt x="713" y="3049"/>
                    </a:lnTo>
                    <a:lnTo>
                      <a:pt x="716" y="3032"/>
                    </a:lnTo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1" name="Google Shape;341;p37"/>
              <p:cNvSpPr/>
              <p:nvPr/>
            </p:nvSpPr>
            <p:spPr>
              <a:xfrm>
                <a:off x="6271" y="4691"/>
                <a:ext cx="2661" cy="4022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4022" extrusionOk="0">
                    <a:moveTo>
                      <a:pt x="999" y="2020"/>
                    </a:moveTo>
                    <a:lnTo>
                      <a:pt x="987" y="1987"/>
                    </a:lnTo>
                    <a:lnTo>
                      <a:pt x="977" y="1973"/>
                    </a:lnTo>
                    <a:lnTo>
                      <a:pt x="829" y="1948"/>
                    </a:lnTo>
                    <a:lnTo>
                      <a:pt x="751" y="1966"/>
                    </a:lnTo>
                    <a:lnTo>
                      <a:pt x="716" y="2052"/>
                    </a:lnTo>
                    <a:lnTo>
                      <a:pt x="700" y="2229"/>
                    </a:lnTo>
                    <a:lnTo>
                      <a:pt x="747" y="2179"/>
                    </a:lnTo>
                    <a:lnTo>
                      <a:pt x="785" y="2149"/>
                    </a:lnTo>
                    <a:lnTo>
                      <a:pt x="835" y="2126"/>
                    </a:lnTo>
                    <a:lnTo>
                      <a:pt x="916" y="2099"/>
                    </a:lnTo>
                    <a:lnTo>
                      <a:pt x="984" y="2061"/>
                    </a:lnTo>
                    <a:lnTo>
                      <a:pt x="999" y="2020"/>
                    </a:lnTo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6271" y="4691"/>
                <a:ext cx="2661" cy="4022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4022" extrusionOk="0">
                    <a:moveTo>
                      <a:pt x="1328" y="3850"/>
                    </a:moveTo>
                    <a:lnTo>
                      <a:pt x="1245" y="3724"/>
                    </a:lnTo>
                    <a:lnTo>
                      <a:pt x="1179" y="3679"/>
                    </a:lnTo>
                    <a:lnTo>
                      <a:pt x="1093" y="3712"/>
                    </a:lnTo>
                    <a:lnTo>
                      <a:pt x="951" y="3820"/>
                    </a:lnTo>
                    <a:lnTo>
                      <a:pt x="1020" y="3821"/>
                    </a:lnTo>
                    <a:lnTo>
                      <a:pt x="1069" y="3829"/>
                    </a:lnTo>
                    <a:lnTo>
                      <a:pt x="1119" y="3850"/>
                    </a:lnTo>
                    <a:lnTo>
                      <a:pt x="1194" y="3891"/>
                    </a:lnTo>
                    <a:lnTo>
                      <a:pt x="1268" y="3915"/>
                    </a:lnTo>
                    <a:lnTo>
                      <a:pt x="1308" y="3898"/>
                    </a:lnTo>
                    <a:lnTo>
                      <a:pt x="1324" y="3867"/>
                    </a:lnTo>
                    <a:lnTo>
                      <a:pt x="1328" y="3850"/>
                    </a:lnTo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6271" y="4691"/>
                <a:ext cx="2661" cy="4022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4022" extrusionOk="0">
                    <a:moveTo>
                      <a:pt x="2251" y="4021"/>
                    </a:moveTo>
                    <a:lnTo>
                      <a:pt x="2235" y="3844"/>
                    </a:lnTo>
                    <a:lnTo>
                      <a:pt x="2201" y="3758"/>
                    </a:lnTo>
                    <a:lnTo>
                      <a:pt x="2122" y="3740"/>
                    </a:lnTo>
                    <a:lnTo>
                      <a:pt x="1974" y="3765"/>
                    </a:lnTo>
                    <a:lnTo>
                      <a:pt x="1964" y="3779"/>
                    </a:lnTo>
                    <a:lnTo>
                      <a:pt x="1952" y="3812"/>
                    </a:lnTo>
                    <a:lnTo>
                      <a:pt x="1967" y="3853"/>
                    </a:lnTo>
                    <a:lnTo>
                      <a:pt x="2035" y="3891"/>
                    </a:lnTo>
                    <a:lnTo>
                      <a:pt x="2116" y="3918"/>
                    </a:lnTo>
                    <a:lnTo>
                      <a:pt x="2166" y="3940"/>
                    </a:lnTo>
                    <a:lnTo>
                      <a:pt x="2204" y="3971"/>
                    </a:lnTo>
                    <a:lnTo>
                      <a:pt x="2251" y="4021"/>
                    </a:lnTo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6271" y="4691"/>
                <a:ext cx="2661" cy="4022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4022" extrusionOk="0">
                    <a:moveTo>
                      <a:pt x="2489" y="71"/>
                    </a:moveTo>
                    <a:lnTo>
                      <a:pt x="2478" y="38"/>
                    </a:lnTo>
                    <a:lnTo>
                      <a:pt x="2468" y="25"/>
                    </a:lnTo>
                    <a:lnTo>
                      <a:pt x="2320" y="0"/>
                    </a:lnTo>
                    <a:lnTo>
                      <a:pt x="2241" y="18"/>
                    </a:lnTo>
                    <a:lnTo>
                      <a:pt x="2207" y="103"/>
                    </a:lnTo>
                    <a:lnTo>
                      <a:pt x="2190" y="281"/>
                    </a:lnTo>
                    <a:lnTo>
                      <a:pt x="2238" y="230"/>
                    </a:lnTo>
                    <a:lnTo>
                      <a:pt x="2276" y="200"/>
                    </a:lnTo>
                    <a:lnTo>
                      <a:pt x="2326" y="178"/>
                    </a:lnTo>
                    <a:lnTo>
                      <a:pt x="2407" y="151"/>
                    </a:lnTo>
                    <a:lnTo>
                      <a:pt x="2475" y="113"/>
                    </a:lnTo>
                    <a:lnTo>
                      <a:pt x="2489" y="71"/>
                    </a:lnTo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5" name="Google Shape;345;p37"/>
              <p:cNvSpPr/>
              <p:nvPr/>
            </p:nvSpPr>
            <p:spPr>
              <a:xfrm>
                <a:off x="6271" y="4691"/>
                <a:ext cx="2661" cy="4022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4022" extrusionOk="0">
                    <a:moveTo>
                      <a:pt x="2660" y="3017"/>
                    </a:moveTo>
                    <a:lnTo>
                      <a:pt x="2578" y="2891"/>
                    </a:lnTo>
                    <a:lnTo>
                      <a:pt x="2511" y="2846"/>
                    </a:lnTo>
                    <a:lnTo>
                      <a:pt x="2425" y="2879"/>
                    </a:lnTo>
                    <a:lnTo>
                      <a:pt x="2284" y="2987"/>
                    </a:lnTo>
                    <a:lnTo>
                      <a:pt x="2353" y="2988"/>
                    </a:lnTo>
                    <a:lnTo>
                      <a:pt x="2401" y="2995"/>
                    </a:lnTo>
                    <a:lnTo>
                      <a:pt x="2451" y="3017"/>
                    </a:lnTo>
                    <a:lnTo>
                      <a:pt x="2526" y="3058"/>
                    </a:lnTo>
                    <a:lnTo>
                      <a:pt x="2600" y="3082"/>
                    </a:lnTo>
                    <a:lnTo>
                      <a:pt x="2641" y="3065"/>
                    </a:lnTo>
                    <a:lnTo>
                      <a:pt x="2657" y="3034"/>
                    </a:lnTo>
                    <a:lnTo>
                      <a:pt x="2660" y="3017"/>
                    </a:lnTo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46" name="Google Shape;346;p37"/>
            <p:cNvSpPr/>
            <p:nvPr/>
          </p:nvSpPr>
          <p:spPr>
            <a:xfrm>
              <a:off x="6944" y="7664"/>
              <a:ext cx="217" cy="171"/>
            </a:xfrm>
            <a:custGeom>
              <a:avLst/>
              <a:gdLst/>
              <a:ahLst/>
              <a:cxnLst/>
              <a:rect l="l" t="t" r="r" b="b"/>
              <a:pathLst>
                <a:path w="217" h="171" extrusionOk="0">
                  <a:moveTo>
                    <a:pt x="98" y="0"/>
                  </a:moveTo>
                  <a:lnTo>
                    <a:pt x="0" y="2"/>
                  </a:lnTo>
                  <a:lnTo>
                    <a:pt x="3" y="114"/>
                  </a:lnTo>
                  <a:lnTo>
                    <a:pt x="27" y="166"/>
                  </a:lnTo>
                  <a:lnTo>
                    <a:pt x="91" y="170"/>
                  </a:lnTo>
                  <a:lnTo>
                    <a:pt x="216" y="141"/>
                  </a:lnTo>
                  <a:lnTo>
                    <a:pt x="186" y="56"/>
                  </a:lnTo>
                  <a:lnTo>
                    <a:pt x="153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47" name="Google Shape;347;p37"/>
            <p:cNvGrpSpPr/>
            <p:nvPr/>
          </p:nvGrpSpPr>
          <p:grpSpPr>
            <a:xfrm>
              <a:off x="5774" y="7733"/>
              <a:ext cx="3874" cy="1154"/>
              <a:chOff x="5774" y="7733"/>
              <a:chExt cx="3874" cy="1154"/>
            </a:xfrm>
          </p:grpSpPr>
          <p:sp>
            <p:nvSpPr>
              <p:cNvPr id="348" name="Google Shape;348;p37"/>
              <p:cNvSpPr/>
              <p:nvPr/>
            </p:nvSpPr>
            <p:spPr>
              <a:xfrm>
                <a:off x="5774" y="7733"/>
                <a:ext cx="3874" cy="115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154" extrusionOk="0">
                    <a:moveTo>
                      <a:pt x="290" y="915"/>
                    </a:moveTo>
                    <a:lnTo>
                      <a:pt x="120" y="889"/>
                    </a:lnTo>
                    <a:lnTo>
                      <a:pt x="33" y="906"/>
                    </a:lnTo>
                    <a:lnTo>
                      <a:pt x="2" y="986"/>
                    </a:lnTo>
                    <a:lnTo>
                      <a:pt x="0" y="1153"/>
                    </a:lnTo>
                    <a:lnTo>
                      <a:pt x="28" y="1126"/>
                    </a:lnTo>
                    <a:lnTo>
                      <a:pt x="62" y="1110"/>
                    </a:lnTo>
                    <a:lnTo>
                      <a:pt x="107" y="1097"/>
                    </a:lnTo>
                    <a:lnTo>
                      <a:pt x="173" y="1080"/>
                    </a:lnTo>
                    <a:lnTo>
                      <a:pt x="233" y="1060"/>
                    </a:lnTo>
                    <a:lnTo>
                      <a:pt x="266" y="1036"/>
                    </a:lnTo>
                    <a:lnTo>
                      <a:pt x="281" y="993"/>
                    </a:lnTo>
                    <a:lnTo>
                      <a:pt x="290" y="915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49" name="Google Shape;349;p37"/>
              <p:cNvSpPr/>
              <p:nvPr/>
            </p:nvSpPr>
            <p:spPr>
              <a:xfrm>
                <a:off x="5774" y="7733"/>
                <a:ext cx="3874" cy="115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154" extrusionOk="0">
                    <a:moveTo>
                      <a:pt x="1169" y="25"/>
                    </a:moveTo>
                    <a:lnTo>
                      <a:pt x="999" y="0"/>
                    </a:lnTo>
                    <a:lnTo>
                      <a:pt x="912" y="16"/>
                    </a:lnTo>
                    <a:lnTo>
                      <a:pt x="881" y="96"/>
                    </a:lnTo>
                    <a:lnTo>
                      <a:pt x="879" y="263"/>
                    </a:lnTo>
                    <a:lnTo>
                      <a:pt x="908" y="236"/>
                    </a:lnTo>
                    <a:lnTo>
                      <a:pt x="941" y="220"/>
                    </a:lnTo>
                    <a:lnTo>
                      <a:pt x="987" y="207"/>
                    </a:lnTo>
                    <a:lnTo>
                      <a:pt x="1052" y="190"/>
                    </a:lnTo>
                    <a:lnTo>
                      <a:pt x="1113" y="170"/>
                    </a:lnTo>
                    <a:lnTo>
                      <a:pt x="1145" y="146"/>
                    </a:lnTo>
                    <a:lnTo>
                      <a:pt x="1160" y="103"/>
                    </a:lnTo>
                    <a:lnTo>
                      <a:pt x="1169" y="25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0" name="Google Shape;350;p37"/>
              <p:cNvSpPr/>
              <p:nvPr/>
            </p:nvSpPr>
            <p:spPr>
              <a:xfrm>
                <a:off x="5774" y="7733"/>
                <a:ext cx="3874" cy="115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154" extrusionOk="0">
                    <a:moveTo>
                      <a:pt x="3873" y="670"/>
                    </a:moveTo>
                    <a:lnTo>
                      <a:pt x="3703" y="645"/>
                    </a:lnTo>
                    <a:lnTo>
                      <a:pt x="3616" y="661"/>
                    </a:lnTo>
                    <a:lnTo>
                      <a:pt x="3585" y="742"/>
                    </a:lnTo>
                    <a:lnTo>
                      <a:pt x="3583" y="909"/>
                    </a:lnTo>
                    <a:lnTo>
                      <a:pt x="3612" y="881"/>
                    </a:lnTo>
                    <a:lnTo>
                      <a:pt x="3645" y="865"/>
                    </a:lnTo>
                    <a:lnTo>
                      <a:pt x="3691" y="853"/>
                    </a:lnTo>
                    <a:lnTo>
                      <a:pt x="3756" y="835"/>
                    </a:lnTo>
                    <a:lnTo>
                      <a:pt x="3817" y="815"/>
                    </a:lnTo>
                    <a:lnTo>
                      <a:pt x="3849" y="792"/>
                    </a:lnTo>
                    <a:lnTo>
                      <a:pt x="3864" y="748"/>
                    </a:lnTo>
                    <a:lnTo>
                      <a:pt x="3873" y="670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51" name="Google Shape;351;p37"/>
            <p:cNvSpPr/>
            <p:nvPr/>
          </p:nvSpPr>
          <p:spPr>
            <a:xfrm>
              <a:off x="8040" y="6616"/>
              <a:ext cx="377" cy="237"/>
            </a:xfrm>
            <a:custGeom>
              <a:avLst/>
              <a:gdLst/>
              <a:ahLst/>
              <a:cxnLst/>
              <a:rect l="l" t="t" r="r" b="b"/>
              <a:pathLst>
                <a:path w="377" h="237" extrusionOk="0">
                  <a:moveTo>
                    <a:pt x="227" y="0"/>
                  </a:moveTo>
                  <a:lnTo>
                    <a:pt x="141" y="32"/>
                  </a:lnTo>
                  <a:lnTo>
                    <a:pt x="0" y="141"/>
                  </a:lnTo>
                  <a:lnTo>
                    <a:pt x="68" y="141"/>
                  </a:lnTo>
                  <a:lnTo>
                    <a:pt x="117" y="149"/>
                  </a:lnTo>
                  <a:lnTo>
                    <a:pt x="167" y="170"/>
                  </a:lnTo>
                  <a:lnTo>
                    <a:pt x="242" y="212"/>
                  </a:lnTo>
                  <a:lnTo>
                    <a:pt x="316" y="236"/>
                  </a:lnTo>
                  <a:lnTo>
                    <a:pt x="356" y="218"/>
                  </a:lnTo>
                  <a:lnTo>
                    <a:pt x="373" y="187"/>
                  </a:lnTo>
                  <a:lnTo>
                    <a:pt x="376" y="171"/>
                  </a:lnTo>
                  <a:lnTo>
                    <a:pt x="294" y="4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8442" y="6814"/>
              <a:ext cx="217" cy="171"/>
            </a:xfrm>
            <a:custGeom>
              <a:avLst/>
              <a:gdLst/>
              <a:ahLst/>
              <a:cxnLst/>
              <a:rect l="l" t="t" r="r" b="b"/>
              <a:pathLst>
                <a:path w="217" h="171" extrusionOk="0">
                  <a:moveTo>
                    <a:pt x="98" y="0"/>
                  </a:moveTo>
                  <a:lnTo>
                    <a:pt x="0" y="2"/>
                  </a:lnTo>
                  <a:lnTo>
                    <a:pt x="3" y="114"/>
                  </a:lnTo>
                  <a:lnTo>
                    <a:pt x="27" y="166"/>
                  </a:lnTo>
                  <a:lnTo>
                    <a:pt x="91" y="170"/>
                  </a:lnTo>
                  <a:lnTo>
                    <a:pt x="216" y="141"/>
                  </a:lnTo>
                  <a:lnTo>
                    <a:pt x="186" y="56"/>
                  </a:lnTo>
                  <a:lnTo>
                    <a:pt x="153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8082" y="6797"/>
              <a:ext cx="291" cy="264"/>
            </a:xfrm>
            <a:custGeom>
              <a:avLst/>
              <a:gdLst/>
              <a:ahLst/>
              <a:cxnLst/>
              <a:rect l="l" t="t" r="r" b="b"/>
              <a:pathLst>
                <a:path w="291" h="264" extrusionOk="0">
                  <a:moveTo>
                    <a:pt x="120" y="0"/>
                  </a:moveTo>
                  <a:lnTo>
                    <a:pt x="33" y="16"/>
                  </a:lnTo>
                  <a:lnTo>
                    <a:pt x="2" y="96"/>
                  </a:lnTo>
                  <a:lnTo>
                    <a:pt x="0" y="263"/>
                  </a:lnTo>
                  <a:lnTo>
                    <a:pt x="28" y="236"/>
                  </a:lnTo>
                  <a:lnTo>
                    <a:pt x="62" y="220"/>
                  </a:lnTo>
                  <a:lnTo>
                    <a:pt x="107" y="207"/>
                  </a:lnTo>
                  <a:lnTo>
                    <a:pt x="173" y="190"/>
                  </a:lnTo>
                  <a:lnTo>
                    <a:pt x="233" y="170"/>
                  </a:lnTo>
                  <a:lnTo>
                    <a:pt x="266" y="146"/>
                  </a:lnTo>
                  <a:lnTo>
                    <a:pt x="281" y="103"/>
                  </a:lnTo>
                  <a:lnTo>
                    <a:pt x="290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8589" y="5380"/>
              <a:ext cx="377" cy="237"/>
            </a:xfrm>
            <a:custGeom>
              <a:avLst/>
              <a:gdLst/>
              <a:ahLst/>
              <a:cxnLst/>
              <a:rect l="l" t="t" r="r" b="b"/>
              <a:pathLst>
                <a:path w="377" h="237" extrusionOk="0">
                  <a:moveTo>
                    <a:pt x="227" y="0"/>
                  </a:moveTo>
                  <a:lnTo>
                    <a:pt x="141" y="32"/>
                  </a:lnTo>
                  <a:lnTo>
                    <a:pt x="0" y="141"/>
                  </a:lnTo>
                  <a:lnTo>
                    <a:pt x="68" y="141"/>
                  </a:lnTo>
                  <a:lnTo>
                    <a:pt x="117" y="149"/>
                  </a:lnTo>
                  <a:lnTo>
                    <a:pt x="167" y="170"/>
                  </a:lnTo>
                  <a:lnTo>
                    <a:pt x="242" y="212"/>
                  </a:lnTo>
                  <a:lnTo>
                    <a:pt x="316" y="236"/>
                  </a:lnTo>
                  <a:lnTo>
                    <a:pt x="356" y="218"/>
                  </a:lnTo>
                  <a:lnTo>
                    <a:pt x="373" y="187"/>
                  </a:lnTo>
                  <a:lnTo>
                    <a:pt x="376" y="171"/>
                  </a:lnTo>
                  <a:lnTo>
                    <a:pt x="294" y="45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8992" y="5578"/>
              <a:ext cx="217" cy="171"/>
            </a:xfrm>
            <a:custGeom>
              <a:avLst/>
              <a:gdLst/>
              <a:ahLst/>
              <a:cxnLst/>
              <a:rect l="l" t="t" r="r" b="b"/>
              <a:pathLst>
                <a:path w="217" h="171" extrusionOk="0">
                  <a:moveTo>
                    <a:pt x="98" y="0"/>
                  </a:moveTo>
                  <a:lnTo>
                    <a:pt x="0" y="2"/>
                  </a:lnTo>
                  <a:lnTo>
                    <a:pt x="3" y="114"/>
                  </a:lnTo>
                  <a:lnTo>
                    <a:pt x="27" y="166"/>
                  </a:lnTo>
                  <a:lnTo>
                    <a:pt x="91" y="170"/>
                  </a:lnTo>
                  <a:lnTo>
                    <a:pt x="216" y="141"/>
                  </a:lnTo>
                  <a:lnTo>
                    <a:pt x="186" y="56"/>
                  </a:lnTo>
                  <a:lnTo>
                    <a:pt x="153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8632" y="5561"/>
              <a:ext cx="291" cy="264"/>
            </a:xfrm>
            <a:custGeom>
              <a:avLst/>
              <a:gdLst/>
              <a:ahLst/>
              <a:cxnLst/>
              <a:rect l="l" t="t" r="r" b="b"/>
              <a:pathLst>
                <a:path w="291" h="264" extrusionOk="0">
                  <a:moveTo>
                    <a:pt x="120" y="0"/>
                  </a:moveTo>
                  <a:lnTo>
                    <a:pt x="33" y="16"/>
                  </a:lnTo>
                  <a:lnTo>
                    <a:pt x="2" y="96"/>
                  </a:lnTo>
                  <a:lnTo>
                    <a:pt x="0" y="263"/>
                  </a:lnTo>
                  <a:lnTo>
                    <a:pt x="28" y="236"/>
                  </a:lnTo>
                  <a:lnTo>
                    <a:pt x="62" y="220"/>
                  </a:lnTo>
                  <a:lnTo>
                    <a:pt x="107" y="207"/>
                  </a:lnTo>
                  <a:lnTo>
                    <a:pt x="173" y="190"/>
                  </a:lnTo>
                  <a:lnTo>
                    <a:pt x="233" y="170"/>
                  </a:lnTo>
                  <a:lnTo>
                    <a:pt x="266" y="146"/>
                  </a:lnTo>
                  <a:lnTo>
                    <a:pt x="281" y="103"/>
                  </a:lnTo>
                  <a:lnTo>
                    <a:pt x="290" y="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57" name="Google Shape;357;p37"/>
            <p:cNvGrpSpPr/>
            <p:nvPr/>
          </p:nvGrpSpPr>
          <p:grpSpPr>
            <a:xfrm>
              <a:off x="9418" y="7873"/>
              <a:ext cx="377" cy="234"/>
              <a:chOff x="9418" y="7873"/>
              <a:chExt cx="377" cy="234"/>
            </a:xfrm>
          </p:grpSpPr>
          <p:sp>
            <p:nvSpPr>
              <p:cNvPr id="358" name="Google Shape;358;p37"/>
              <p:cNvSpPr/>
              <p:nvPr/>
            </p:nvSpPr>
            <p:spPr>
              <a:xfrm>
                <a:off x="9418" y="7873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57" y="0"/>
                    </a:moveTo>
                    <a:lnTo>
                      <a:pt x="18" y="18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86" y="190"/>
                    </a:lnTo>
                    <a:lnTo>
                      <a:pt x="153" y="233"/>
                    </a:lnTo>
                    <a:lnTo>
                      <a:pt x="239" y="197"/>
                    </a:lnTo>
                    <a:lnTo>
                      <a:pt x="374" y="86"/>
                    </a:lnTo>
                    <a:lnTo>
                      <a:pt x="307" y="86"/>
                    </a:lnTo>
                    <a:lnTo>
                      <a:pt x="259" y="80"/>
                    </a:lnTo>
                    <a:lnTo>
                      <a:pt x="208" y="60"/>
                    </a:lnTo>
                    <a:lnTo>
                      <a:pt x="132" y="2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9418" y="7873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376" y="85"/>
                    </a:moveTo>
                    <a:lnTo>
                      <a:pt x="307" y="86"/>
                    </a:lnTo>
                    <a:lnTo>
                      <a:pt x="374" y="86"/>
                    </a:lnTo>
                    <a:lnTo>
                      <a:pt x="376" y="85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60" name="Google Shape;360;p37"/>
            <p:cNvSpPr/>
            <p:nvPr/>
          </p:nvSpPr>
          <p:spPr>
            <a:xfrm>
              <a:off x="9170" y="7746"/>
              <a:ext cx="221" cy="172"/>
            </a:xfrm>
            <a:custGeom>
              <a:avLst/>
              <a:gdLst/>
              <a:ahLst/>
              <a:cxnLst/>
              <a:rect l="l" t="t" r="r" b="b"/>
              <a:pathLst>
                <a:path w="221" h="172" extrusionOk="0">
                  <a:moveTo>
                    <a:pt x="124" y="0"/>
                  </a:moveTo>
                  <a:lnTo>
                    <a:pt x="0" y="33"/>
                  </a:lnTo>
                  <a:lnTo>
                    <a:pt x="32" y="117"/>
                  </a:lnTo>
                  <a:lnTo>
                    <a:pt x="66" y="159"/>
                  </a:lnTo>
                  <a:lnTo>
                    <a:pt x="122" y="171"/>
                  </a:lnTo>
                  <a:lnTo>
                    <a:pt x="221" y="165"/>
                  </a:lnTo>
                  <a:lnTo>
                    <a:pt x="214" y="53"/>
                  </a:lnTo>
                  <a:lnTo>
                    <a:pt x="188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9460" y="7656"/>
              <a:ext cx="286" cy="268"/>
            </a:xfrm>
            <a:custGeom>
              <a:avLst/>
              <a:gdLst/>
              <a:ahLst/>
              <a:cxnLst/>
              <a:rect l="l" t="t" r="r" b="b"/>
              <a:pathLst>
                <a:path w="286" h="268" extrusionOk="0">
                  <a:moveTo>
                    <a:pt x="282" y="0"/>
                  </a:moveTo>
                  <a:lnTo>
                    <a:pt x="254" y="28"/>
                  </a:lnTo>
                  <a:lnTo>
                    <a:pt x="221" y="45"/>
                  </a:lnTo>
                  <a:lnTo>
                    <a:pt x="176" y="59"/>
                  </a:lnTo>
                  <a:lnTo>
                    <a:pt x="111" y="79"/>
                  </a:lnTo>
                  <a:lnTo>
                    <a:pt x="52" y="100"/>
                  </a:lnTo>
                  <a:lnTo>
                    <a:pt x="20" y="125"/>
                  </a:lnTo>
                  <a:lnTo>
                    <a:pt x="6" y="168"/>
                  </a:lnTo>
                  <a:lnTo>
                    <a:pt x="0" y="247"/>
                  </a:lnTo>
                  <a:lnTo>
                    <a:pt x="171" y="267"/>
                  </a:lnTo>
                  <a:lnTo>
                    <a:pt x="257" y="248"/>
                  </a:lnTo>
                  <a:lnTo>
                    <a:pt x="285" y="16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62" name="Google Shape;362;p37"/>
            <p:cNvGrpSpPr/>
            <p:nvPr/>
          </p:nvGrpSpPr>
          <p:grpSpPr>
            <a:xfrm>
              <a:off x="8308" y="8887"/>
              <a:ext cx="377" cy="234"/>
              <a:chOff x="8308" y="8887"/>
              <a:chExt cx="377" cy="234"/>
            </a:xfrm>
          </p:grpSpPr>
          <p:sp>
            <p:nvSpPr>
              <p:cNvPr id="363" name="Google Shape;363;p37"/>
              <p:cNvSpPr/>
              <p:nvPr/>
            </p:nvSpPr>
            <p:spPr>
              <a:xfrm>
                <a:off x="8308" y="8887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57" y="0"/>
                    </a:moveTo>
                    <a:lnTo>
                      <a:pt x="18" y="18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86" y="190"/>
                    </a:lnTo>
                    <a:lnTo>
                      <a:pt x="153" y="233"/>
                    </a:lnTo>
                    <a:lnTo>
                      <a:pt x="239" y="197"/>
                    </a:lnTo>
                    <a:lnTo>
                      <a:pt x="374" y="86"/>
                    </a:lnTo>
                    <a:lnTo>
                      <a:pt x="307" y="86"/>
                    </a:lnTo>
                    <a:lnTo>
                      <a:pt x="259" y="80"/>
                    </a:lnTo>
                    <a:lnTo>
                      <a:pt x="208" y="60"/>
                    </a:lnTo>
                    <a:lnTo>
                      <a:pt x="132" y="2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8308" y="8887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376" y="85"/>
                    </a:moveTo>
                    <a:lnTo>
                      <a:pt x="307" y="86"/>
                    </a:lnTo>
                    <a:lnTo>
                      <a:pt x="374" y="86"/>
                    </a:lnTo>
                    <a:lnTo>
                      <a:pt x="376" y="85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65" name="Google Shape;365;p37"/>
            <p:cNvSpPr/>
            <p:nvPr/>
          </p:nvSpPr>
          <p:spPr>
            <a:xfrm>
              <a:off x="8060" y="8760"/>
              <a:ext cx="221" cy="172"/>
            </a:xfrm>
            <a:custGeom>
              <a:avLst/>
              <a:gdLst/>
              <a:ahLst/>
              <a:cxnLst/>
              <a:rect l="l" t="t" r="r" b="b"/>
              <a:pathLst>
                <a:path w="221" h="172" extrusionOk="0">
                  <a:moveTo>
                    <a:pt x="124" y="0"/>
                  </a:moveTo>
                  <a:lnTo>
                    <a:pt x="0" y="33"/>
                  </a:lnTo>
                  <a:lnTo>
                    <a:pt x="32" y="117"/>
                  </a:lnTo>
                  <a:lnTo>
                    <a:pt x="66" y="159"/>
                  </a:lnTo>
                  <a:lnTo>
                    <a:pt x="122" y="171"/>
                  </a:lnTo>
                  <a:lnTo>
                    <a:pt x="221" y="165"/>
                  </a:lnTo>
                  <a:lnTo>
                    <a:pt x="214" y="53"/>
                  </a:lnTo>
                  <a:lnTo>
                    <a:pt x="188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8350" y="8670"/>
              <a:ext cx="286" cy="268"/>
            </a:xfrm>
            <a:custGeom>
              <a:avLst/>
              <a:gdLst/>
              <a:ahLst/>
              <a:cxnLst/>
              <a:rect l="l" t="t" r="r" b="b"/>
              <a:pathLst>
                <a:path w="286" h="268" extrusionOk="0">
                  <a:moveTo>
                    <a:pt x="282" y="0"/>
                  </a:moveTo>
                  <a:lnTo>
                    <a:pt x="254" y="28"/>
                  </a:lnTo>
                  <a:lnTo>
                    <a:pt x="221" y="45"/>
                  </a:lnTo>
                  <a:lnTo>
                    <a:pt x="176" y="59"/>
                  </a:lnTo>
                  <a:lnTo>
                    <a:pt x="111" y="79"/>
                  </a:lnTo>
                  <a:lnTo>
                    <a:pt x="52" y="100"/>
                  </a:lnTo>
                  <a:lnTo>
                    <a:pt x="20" y="125"/>
                  </a:lnTo>
                  <a:lnTo>
                    <a:pt x="6" y="168"/>
                  </a:lnTo>
                  <a:lnTo>
                    <a:pt x="0" y="247"/>
                  </a:lnTo>
                  <a:lnTo>
                    <a:pt x="171" y="267"/>
                  </a:lnTo>
                  <a:lnTo>
                    <a:pt x="257" y="248"/>
                  </a:lnTo>
                  <a:lnTo>
                    <a:pt x="285" y="16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67" name="Google Shape;367;p37"/>
            <p:cNvGrpSpPr/>
            <p:nvPr/>
          </p:nvGrpSpPr>
          <p:grpSpPr>
            <a:xfrm>
              <a:off x="7602" y="7988"/>
              <a:ext cx="377" cy="234"/>
              <a:chOff x="7602" y="7988"/>
              <a:chExt cx="377" cy="234"/>
            </a:xfrm>
          </p:grpSpPr>
          <p:sp>
            <p:nvSpPr>
              <p:cNvPr id="368" name="Google Shape;368;p37"/>
              <p:cNvSpPr/>
              <p:nvPr/>
            </p:nvSpPr>
            <p:spPr>
              <a:xfrm>
                <a:off x="7602" y="7988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57" y="0"/>
                    </a:moveTo>
                    <a:lnTo>
                      <a:pt x="18" y="18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86" y="190"/>
                    </a:lnTo>
                    <a:lnTo>
                      <a:pt x="153" y="233"/>
                    </a:lnTo>
                    <a:lnTo>
                      <a:pt x="239" y="197"/>
                    </a:lnTo>
                    <a:lnTo>
                      <a:pt x="374" y="86"/>
                    </a:lnTo>
                    <a:lnTo>
                      <a:pt x="307" y="86"/>
                    </a:lnTo>
                    <a:lnTo>
                      <a:pt x="259" y="80"/>
                    </a:lnTo>
                    <a:lnTo>
                      <a:pt x="208" y="60"/>
                    </a:lnTo>
                    <a:lnTo>
                      <a:pt x="132" y="2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7602" y="7988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376" y="85"/>
                    </a:moveTo>
                    <a:lnTo>
                      <a:pt x="307" y="86"/>
                    </a:lnTo>
                    <a:lnTo>
                      <a:pt x="374" y="86"/>
                    </a:lnTo>
                    <a:lnTo>
                      <a:pt x="376" y="85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70" name="Google Shape;370;p37"/>
            <p:cNvSpPr/>
            <p:nvPr/>
          </p:nvSpPr>
          <p:spPr>
            <a:xfrm>
              <a:off x="7354" y="7861"/>
              <a:ext cx="221" cy="172"/>
            </a:xfrm>
            <a:custGeom>
              <a:avLst/>
              <a:gdLst/>
              <a:ahLst/>
              <a:cxnLst/>
              <a:rect l="l" t="t" r="r" b="b"/>
              <a:pathLst>
                <a:path w="221" h="172" extrusionOk="0">
                  <a:moveTo>
                    <a:pt x="124" y="0"/>
                  </a:moveTo>
                  <a:lnTo>
                    <a:pt x="0" y="33"/>
                  </a:lnTo>
                  <a:lnTo>
                    <a:pt x="32" y="117"/>
                  </a:lnTo>
                  <a:lnTo>
                    <a:pt x="66" y="159"/>
                  </a:lnTo>
                  <a:lnTo>
                    <a:pt x="122" y="171"/>
                  </a:lnTo>
                  <a:lnTo>
                    <a:pt x="221" y="165"/>
                  </a:lnTo>
                  <a:lnTo>
                    <a:pt x="214" y="53"/>
                  </a:lnTo>
                  <a:lnTo>
                    <a:pt x="188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644" y="7771"/>
              <a:ext cx="286" cy="268"/>
            </a:xfrm>
            <a:custGeom>
              <a:avLst/>
              <a:gdLst/>
              <a:ahLst/>
              <a:cxnLst/>
              <a:rect l="l" t="t" r="r" b="b"/>
              <a:pathLst>
                <a:path w="286" h="268" extrusionOk="0">
                  <a:moveTo>
                    <a:pt x="282" y="0"/>
                  </a:moveTo>
                  <a:lnTo>
                    <a:pt x="254" y="28"/>
                  </a:lnTo>
                  <a:lnTo>
                    <a:pt x="221" y="45"/>
                  </a:lnTo>
                  <a:lnTo>
                    <a:pt x="176" y="59"/>
                  </a:lnTo>
                  <a:lnTo>
                    <a:pt x="111" y="79"/>
                  </a:lnTo>
                  <a:lnTo>
                    <a:pt x="52" y="100"/>
                  </a:lnTo>
                  <a:lnTo>
                    <a:pt x="20" y="125"/>
                  </a:lnTo>
                  <a:lnTo>
                    <a:pt x="6" y="168"/>
                  </a:lnTo>
                  <a:lnTo>
                    <a:pt x="0" y="247"/>
                  </a:lnTo>
                  <a:lnTo>
                    <a:pt x="171" y="267"/>
                  </a:lnTo>
                  <a:lnTo>
                    <a:pt x="257" y="248"/>
                  </a:lnTo>
                  <a:lnTo>
                    <a:pt x="285" y="16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72" name="Google Shape;372;p37"/>
            <p:cNvGrpSpPr/>
            <p:nvPr/>
          </p:nvGrpSpPr>
          <p:grpSpPr>
            <a:xfrm>
              <a:off x="7863" y="6073"/>
              <a:ext cx="377" cy="234"/>
              <a:chOff x="7863" y="6073"/>
              <a:chExt cx="377" cy="234"/>
            </a:xfrm>
          </p:grpSpPr>
          <p:sp>
            <p:nvSpPr>
              <p:cNvPr id="373" name="Google Shape;373;p37"/>
              <p:cNvSpPr/>
              <p:nvPr/>
            </p:nvSpPr>
            <p:spPr>
              <a:xfrm>
                <a:off x="7863" y="6073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57" y="0"/>
                    </a:moveTo>
                    <a:lnTo>
                      <a:pt x="18" y="18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86" y="190"/>
                    </a:lnTo>
                    <a:lnTo>
                      <a:pt x="153" y="233"/>
                    </a:lnTo>
                    <a:lnTo>
                      <a:pt x="239" y="197"/>
                    </a:lnTo>
                    <a:lnTo>
                      <a:pt x="374" y="86"/>
                    </a:lnTo>
                    <a:lnTo>
                      <a:pt x="307" y="86"/>
                    </a:lnTo>
                    <a:lnTo>
                      <a:pt x="259" y="80"/>
                    </a:lnTo>
                    <a:lnTo>
                      <a:pt x="208" y="60"/>
                    </a:lnTo>
                    <a:lnTo>
                      <a:pt x="132" y="2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7863" y="6073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376" y="85"/>
                    </a:moveTo>
                    <a:lnTo>
                      <a:pt x="307" y="86"/>
                    </a:lnTo>
                    <a:lnTo>
                      <a:pt x="374" y="86"/>
                    </a:lnTo>
                    <a:lnTo>
                      <a:pt x="376" y="85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75" name="Google Shape;375;p37"/>
            <p:cNvSpPr/>
            <p:nvPr/>
          </p:nvSpPr>
          <p:spPr>
            <a:xfrm>
              <a:off x="7615" y="5946"/>
              <a:ext cx="221" cy="172"/>
            </a:xfrm>
            <a:custGeom>
              <a:avLst/>
              <a:gdLst/>
              <a:ahLst/>
              <a:cxnLst/>
              <a:rect l="l" t="t" r="r" b="b"/>
              <a:pathLst>
                <a:path w="221" h="172" extrusionOk="0">
                  <a:moveTo>
                    <a:pt x="124" y="0"/>
                  </a:moveTo>
                  <a:lnTo>
                    <a:pt x="0" y="33"/>
                  </a:lnTo>
                  <a:lnTo>
                    <a:pt x="32" y="117"/>
                  </a:lnTo>
                  <a:lnTo>
                    <a:pt x="66" y="159"/>
                  </a:lnTo>
                  <a:lnTo>
                    <a:pt x="122" y="171"/>
                  </a:lnTo>
                  <a:lnTo>
                    <a:pt x="220" y="165"/>
                  </a:lnTo>
                  <a:lnTo>
                    <a:pt x="214" y="53"/>
                  </a:lnTo>
                  <a:lnTo>
                    <a:pt x="188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7904" y="5856"/>
              <a:ext cx="286" cy="268"/>
            </a:xfrm>
            <a:custGeom>
              <a:avLst/>
              <a:gdLst/>
              <a:ahLst/>
              <a:cxnLst/>
              <a:rect l="l" t="t" r="r" b="b"/>
              <a:pathLst>
                <a:path w="286" h="268" extrusionOk="0">
                  <a:moveTo>
                    <a:pt x="282" y="0"/>
                  </a:moveTo>
                  <a:lnTo>
                    <a:pt x="254" y="28"/>
                  </a:lnTo>
                  <a:lnTo>
                    <a:pt x="221" y="45"/>
                  </a:lnTo>
                  <a:lnTo>
                    <a:pt x="176" y="59"/>
                  </a:lnTo>
                  <a:lnTo>
                    <a:pt x="111" y="79"/>
                  </a:lnTo>
                  <a:lnTo>
                    <a:pt x="52" y="100"/>
                  </a:lnTo>
                  <a:lnTo>
                    <a:pt x="20" y="125"/>
                  </a:lnTo>
                  <a:lnTo>
                    <a:pt x="6" y="168"/>
                  </a:lnTo>
                  <a:lnTo>
                    <a:pt x="0" y="247"/>
                  </a:lnTo>
                  <a:lnTo>
                    <a:pt x="171" y="267"/>
                  </a:lnTo>
                  <a:lnTo>
                    <a:pt x="257" y="248"/>
                  </a:lnTo>
                  <a:lnTo>
                    <a:pt x="285" y="16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77" name="Google Shape;377;p37"/>
            <p:cNvGrpSpPr/>
            <p:nvPr/>
          </p:nvGrpSpPr>
          <p:grpSpPr>
            <a:xfrm>
              <a:off x="7661" y="5603"/>
              <a:ext cx="377" cy="234"/>
              <a:chOff x="7661" y="5603"/>
              <a:chExt cx="377" cy="234"/>
            </a:xfrm>
          </p:grpSpPr>
          <p:sp>
            <p:nvSpPr>
              <p:cNvPr id="378" name="Google Shape;378;p37"/>
              <p:cNvSpPr/>
              <p:nvPr/>
            </p:nvSpPr>
            <p:spPr>
              <a:xfrm>
                <a:off x="7661" y="5603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57" y="0"/>
                    </a:moveTo>
                    <a:lnTo>
                      <a:pt x="18" y="18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86" y="190"/>
                    </a:lnTo>
                    <a:lnTo>
                      <a:pt x="153" y="233"/>
                    </a:lnTo>
                    <a:lnTo>
                      <a:pt x="239" y="197"/>
                    </a:lnTo>
                    <a:lnTo>
                      <a:pt x="374" y="86"/>
                    </a:lnTo>
                    <a:lnTo>
                      <a:pt x="307" y="86"/>
                    </a:lnTo>
                    <a:lnTo>
                      <a:pt x="259" y="80"/>
                    </a:lnTo>
                    <a:lnTo>
                      <a:pt x="208" y="60"/>
                    </a:lnTo>
                    <a:lnTo>
                      <a:pt x="132" y="2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7661" y="5603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376" y="85"/>
                    </a:moveTo>
                    <a:lnTo>
                      <a:pt x="307" y="86"/>
                    </a:lnTo>
                    <a:lnTo>
                      <a:pt x="374" y="86"/>
                    </a:lnTo>
                    <a:lnTo>
                      <a:pt x="376" y="85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80" name="Google Shape;380;p37"/>
            <p:cNvSpPr/>
            <p:nvPr/>
          </p:nvSpPr>
          <p:spPr>
            <a:xfrm>
              <a:off x="7413" y="5477"/>
              <a:ext cx="221" cy="172"/>
            </a:xfrm>
            <a:custGeom>
              <a:avLst/>
              <a:gdLst/>
              <a:ahLst/>
              <a:cxnLst/>
              <a:rect l="l" t="t" r="r" b="b"/>
              <a:pathLst>
                <a:path w="221" h="172" extrusionOk="0">
                  <a:moveTo>
                    <a:pt x="124" y="0"/>
                  </a:moveTo>
                  <a:lnTo>
                    <a:pt x="0" y="33"/>
                  </a:lnTo>
                  <a:lnTo>
                    <a:pt x="32" y="117"/>
                  </a:lnTo>
                  <a:lnTo>
                    <a:pt x="66" y="159"/>
                  </a:lnTo>
                  <a:lnTo>
                    <a:pt x="122" y="171"/>
                  </a:lnTo>
                  <a:lnTo>
                    <a:pt x="221" y="165"/>
                  </a:lnTo>
                  <a:lnTo>
                    <a:pt x="214" y="53"/>
                  </a:lnTo>
                  <a:lnTo>
                    <a:pt x="188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7702" y="5387"/>
              <a:ext cx="286" cy="268"/>
            </a:xfrm>
            <a:custGeom>
              <a:avLst/>
              <a:gdLst/>
              <a:ahLst/>
              <a:cxnLst/>
              <a:rect l="l" t="t" r="r" b="b"/>
              <a:pathLst>
                <a:path w="286" h="268" extrusionOk="0">
                  <a:moveTo>
                    <a:pt x="282" y="0"/>
                  </a:moveTo>
                  <a:lnTo>
                    <a:pt x="254" y="28"/>
                  </a:lnTo>
                  <a:lnTo>
                    <a:pt x="221" y="45"/>
                  </a:lnTo>
                  <a:lnTo>
                    <a:pt x="176" y="59"/>
                  </a:lnTo>
                  <a:lnTo>
                    <a:pt x="111" y="79"/>
                  </a:lnTo>
                  <a:lnTo>
                    <a:pt x="52" y="100"/>
                  </a:lnTo>
                  <a:lnTo>
                    <a:pt x="20" y="125"/>
                  </a:lnTo>
                  <a:lnTo>
                    <a:pt x="6" y="168"/>
                  </a:lnTo>
                  <a:lnTo>
                    <a:pt x="0" y="247"/>
                  </a:lnTo>
                  <a:lnTo>
                    <a:pt x="171" y="267"/>
                  </a:lnTo>
                  <a:lnTo>
                    <a:pt x="257" y="248"/>
                  </a:lnTo>
                  <a:lnTo>
                    <a:pt x="285" y="16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82" name="Google Shape;382;p37"/>
            <p:cNvGrpSpPr/>
            <p:nvPr/>
          </p:nvGrpSpPr>
          <p:grpSpPr>
            <a:xfrm>
              <a:off x="8927" y="4651"/>
              <a:ext cx="377" cy="234"/>
              <a:chOff x="8927" y="4651"/>
              <a:chExt cx="377" cy="234"/>
            </a:xfrm>
          </p:grpSpPr>
          <p:sp>
            <p:nvSpPr>
              <p:cNvPr id="383" name="Google Shape;383;p37"/>
              <p:cNvSpPr/>
              <p:nvPr/>
            </p:nvSpPr>
            <p:spPr>
              <a:xfrm>
                <a:off x="8927" y="4651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57" y="0"/>
                    </a:moveTo>
                    <a:lnTo>
                      <a:pt x="18" y="18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86" y="190"/>
                    </a:lnTo>
                    <a:lnTo>
                      <a:pt x="153" y="233"/>
                    </a:lnTo>
                    <a:lnTo>
                      <a:pt x="239" y="197"/>
                    </a:lnTo>
                    <a:lnTo>
                      <a:pt x="374" y="86"/>
                    </a:lnTo>
                    <a:lnTo>
                      <a:pt x="307" y="86"/>
                    </a:lnTo>
                    <a:lnTo>
                      <a:pt x="259" y="80"/>
                    </a:lnTo>
                    <a:lnTo>
                      <a:pt x="208" y="60"/>
                    </a:lnTo>
                    <a:lnTo>
                      <a:pt x="132" y="2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8927" y="4651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376" y="85"/>
                    </a:moveTo>
                    <a:lnTo>
                      <a:pt x="307" y="86"/>
                    </a:lnTo>
                    <a:lnTo>
                      <a:pt x="374" y="86"/>
                    </a:lnTo>
                    <a:lnTo>
                      <a:pt x="376" y="85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85" name="Google Shape;385;p37"/>
            <p:cNvSpPr/>
            <p:nvPr/>
          </p:nvSpPr>
          <p:spPr>
            <a:xfrm>
              <a:off x="8679" y="4524"/>
              <a:ext cx="221" cy="172"/>
            </a:xfrm>
            <a:custGeom>
              <a:avLst/>
              <a:gdLst/>
              <a:ahLst/>
              <a:cxnLst/>
              <a:rect l="l" t="t" r="r" b="b"/>
              <a:pathLst>
                <a:path w="221" h="172" extrusionOk="0">
                  <a:moveTo>
                    <a:pt x="124" y="0"/>
                  </a:moveTo>
                  <a:lnTo>
                    <a:pt x="0" y="33"/>
                  </a:lnTo>
                  <a:lnTo>
                    <a:pt x="32" y="117"/>
                  </a:lnTo>
                  <a:lnTo>
                    <a:pt x="66" y="159"/>
                  </a:lnTo>
                  <a:lnTo>
                    <a:pt x="122" y="171"/>
                  </a:lnTo>
                  <a:lnTo>
                    <a:pt x="220" y="165"/>
                  </a:lnTo>
                  <a:lnTo>
                    <a:pt x="214" y="53"/>
                  </a:lnTo>
                  <a:lnTo>
                    <a:pt x="188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8969" y="4434"/>
              <a:ext cx="286" cy="268"/>
            </a:xfrm>
            <a:custGeom>
              <a:avLst/>
              <a:gdLst/>
              <a:ahLst/>
              <a:cxnLst/>
              <a:rect l="l" t="t" r="r" b="b"/>
              <a:pathLst>
                <a:path w="286" h="268" extrusionOk="0">
                  <a:moveTo>
                    <a:pt x="282" y="0"/>
                  </a:moveTo>
                  <a:lnTo>
                    <a:pt x="254" y="28"/>
                  </a:lnTo>
                  <a:lnTo>
                    <a:pt x="221" y="45"/>
                  </a:lnTo>
                  <a:lnTo>
                    <a:pt x="176" y="59"/>
                  </a:lnTo>
                  <a:lnTo>
                    <a:pt x="111" y="79"/>
                  </a:lnTo>
                  <a:lnTo>
                    <a:pt x="52" y="100"/>
                  </a:lnTo>
                  <a:lnTo>
                    <a:pt x="20" y="125"/>
                  </a:lnTo>
                  <a:lnTo>
                    <a:pt x="6" y="168"/>
                  </a:lnTo>
                  <a:lnTo>
                    <a:pt x="0" y="247"/>
                  </a:lnTo>
                  <a:lnTo>
                    <a:pt x="171" y="267"/>
                  </a:lnTo>
                  <a:lnTo>
                    <a:pt x="257" y="248"/>
                  </a:lnTo>
                  <a:lnTo>
                    <a:pt x="285" y="167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87" name="Google Shape;387;p37"/>
            <p:cNvGrpSpPr/>
            <p:nvPr/>
          </p:nvGrpSpPr>
          <p:grpSpPr>
            <a:xfrm>
              <a:off x="8971" y="5466"/>
              <a:ext cx="377" cy="234"/>
              <a:chOff x="8971" y="5466"/>
              <a:chExt cx="377" cy="234"/>
            </a:xfrm>
          </p:grpSpPr>
          <p:sp>
            <p:nvSpPr>
              <p:cNvPr id="388" name="Google Shape;388;p37"/>
              <p:cNvSpPr/>
              <p:nvPr/>
            </p:nvSpPr>
            <p:spPr>
              <a:xfrm>
                <a:off x="8971" y="5466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57" y="0"/>
                    </a:moveTo>
                    <a:lnTo>
                      <a:pt x="18" y="18"/>
                    </a:lnTo>
                    <a:lnTo>
                      <a:pt x="2" y="50"/>
                    </a:lnTo>
                    <a:lnTo>
                      <a:pt x="0" y="66"/>
                    </a:lnTo>
                    <a:lnTo>
                      <a:pt x="86" y="190"/>
                    </a:lnTo>
                    <a:lnTo>
                      <a:pt x="153" y="233"/>
                    </a:lnTo>
                    <a:lnTo>
                      <a:pt x="239" y="197"/>
                    </a:lnTo>
                    <a:lnTo>
                      <a:pt x="375" y="86"/>
                    </a:lnTo>
                    <a:lnTo>
                      <a:pt x="307" y="86"/>
                    </a:lnTo>
                    <a:lnTo>
                      <a:pt x="259" y="80"/>
                    </a:lnTo>
                    <a:lnTo>
                      <a:pt x="208" y="60"/>
                    </a:lnTo>
                    <a:lnTo>
                      <a:pt x="132" y="2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89" name="Google Shape;389;p37"/>
              <p:cNvSpPr/>
              <p:nvPr/>
            </p:nvSpPr>
            <p:spPr>
              <a:xfrm>
                <a:off x="8971" y="5466"/>
                <a:ext cx="377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34" extrusionOk="0">
                    <a:moveTo>
                      <a:pt x="376" y="85"/>
                    </a:moveTo>
                    <a:lnTo>
                      <a:pt x="307" y="86"/>
                    </a:lnTo>
                    <a:lnTo>
                      <a:pt x="375" y="86"/>
                    </a:lnTo>
                    <a:lnTo>
                      <a:pt x="376" y="85"/>
                    </a:lnTo>
                    <a:close/>
                  </a:path>
                </a:pathLst>
              </a:custGeom>
              <a:solidFill>
                <a:srgbClr val="87BC2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90" name="Google Shape;390;p37"/>
            <p:cNvSpPr/>
            <p:nvPr/>
          </p:nvSpPr>
          <p:spPr>
            <a:xfrm>
              <a:off x="8723" y="5339"/>
              <a:ext cx="221" cy="172"/>
            </a:xfrm>
            <a:custGeom>
              <a:avLst/>
              <a:gdLst/>
              <a:ahLst/>
              <a:cxnLst/>
              <a:rect l="l" t="t" r="r" b="b"/>
              <a:pathLst>
                <a:path w="221" h="172" extrusionOk="0">
                  <a:moveTo>
                    <a:pt x="124" y="0"/>
                  </a:moveTo>
                  <a:lnTo>
                    <a:pt x="0" y="33"/>
                  </a:lnTo>
                  <a:lnTo>
                    <a:pt x="32" y="117"/>
                  </a:lnTo>
                  <a:lnTo>
                    <a:pt x="66" y="159"/>
                  </a:lnTo>
                  <a:lnTo>
                    <a:pt x="122" y="171"/>
                  </a:lnTo>
                  <a:lnTo>
                    <a:pt x="220" y="165"/>
                  </a:lnTo>
                  <a:lnTo>
                    <a:pt x="214" y="53"/>
                  </a:lnTo>
                  <a:lnTo>
                    <a:pt x="188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B88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391" name="Google Shape;391;p37"/>
            <p:cNvGrpSpPr/>
            <p:nvPr/>
          </p:nvGrpSpPr>
          <p:grpSpPr>
            <a:xfrm>
              <a:off x="6099" y="4559"/>
              <a:ext cx="3200" cy="3461"/>
              <a:chOff x="6099" y="4559"/>
              <a:chExt cx="3200" cy="3461"/>
            </a:xfrm>
          </p:grpSpPr>
          <p:sp>
            <p:nvSpPr>
              <p:cNvPr id="392" name="Google Shape;392;p37"/>
              <p:cNvSpPr/>
              <p:nvPr/>
            </p:nvSpPr>
            <p:spPr>
              <a:xfrm>
                <a:off x="6099" y="4559"/>
                <a:ext cx="3200" cy="3461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3461" extrusionOk="0">
                    <a:moveTo>
                      <a:pt x="373" y="3355"/>
                    </a:moveTo>
                    <a:lnTo>
                      <a:pt x="271" y="3216"/>
                    </a:lnTo>
                    <a:lnTo>
                      <a:pt x="198" y="3166"/>
                    </a:lnTo>
                    <a:lnTo>
                      <a:pt x="119" y="3202"/>
                    </a:lnTo>
                    <a:lnTo>
                      <a:pt x="0" y="3318"/>
                    </a:lnTo>
                    <a:lnTo>
                      <a:pt x="39" y="3319"/>
                    </a:lnTo>
                    <a:lnTo>
                      <a:pt x="74" y="3332"/>
                    </a:lnTo>
                    <a:lnTo>
                      <a:pt x="115" y="3355"/>
                    </a:lnTo>
                    <a:lnTo>
                      <a:pt x="174" y="3389"/>
                    </a:lnTo>
                    <a:lnTo>
                      <a:pt x="231" y="3417"/>
                    </a:lnTo>
                    <a:lnTo>
                      <a:pt x="270" y="3424"/>
                    </a:lnTo>
                    <a:lnTo>
                      <a:pt x="312" y="3404"/>
                    </a:lnTo>
                    <a:lnTo>
                      <a:pt x="373" y="3355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6099" y="4559"/>
                <a:ext cx="3200" cy="3461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3461" extrusionOk="0">
                    <a:moveTo>
                      <a:pt x="761" y="3196"/>
                    </a:moveTo>
                    <a:lnTo>
                      <a:pt x="732" y="3223"/>
                    </a:lnTo>
                    <a:lnTo>
                      <a:pt x="699" y="3239"/>
                    </a:lnTo>
                    <a:lnTo>
                      <a:pt x="653" y="3252"/>
                    </a:lnTo>
                    <a:lnTo>
                      <a:pt x="588" y="3270"/>
                    </a:lnTo>
                    <a:lnTo>
                      <a:pt x="527" y="3289"/>
                    </a:lnTo>
                    <a:lnTo>
                      <a:pt x="495" y="3313"/>
                    </a:lnTo>
                    <a:lnTo>
                      <a:pt x="480" y="3356"/>
                    </a:lnTo>
                    <a:lnTo>
                      <a:pt x="471" y="3434"/>
                    </a:lnTo>
                    <a:lnTo>
                      <a:pt x="641" y="3460"/>
                    </a:lnTo>
                    <a:lnTo>
                      <a:pt x="728" y="3443"/>
                    </a:lnTo>
                    <a:lnTo>
                      <a:pt x="759" y="3363"/>
                    </a:lnTo>
                    <a:lnTo>
                      <a:pt x="761" y="3196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6099" y="4559"/>
                <a:ext cx="3200" cy="3461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3461" extrusionOk="0">
                    <a:moveTo>
                      <a:pt x="1116" y="1194"/>
                    </a:moveTo>
                    <a:lnTo>
                      <a:pt x="1013" y="1055"/>
                    </a:lnTo>
                    <a:lnTo>
                      <a:pt x="940" y="1005"/>
                    </a:lnTo>
                    <a:lnTo>
                      <a:pt x="862" y="1040"/>
                    </a:lnTo>
                    <a:lnTo>
                      <a:pt x="742" y="1157"/>
                    </a:lnTo>
                    <a:lnTo>
                      <a:pt x="782" y="1158"/>
                    </a:lnTo>
                    <a:lnTo>
                      <a:pt x="817" y="1170"/>
                    </a:lnTo>
                    <a:lnTo>
                      <a:pt x="858" y="1194"/>
                    </a:lnTo>
                    <a:lnTo>
                      <a:pt x="917" y="1227"/>
                    </a:lnTo>
                    <a:lnTo>
                      <a:pt x="973" y="1256"/>
                    </a:lnTo>
                    <a:lnTo>
                      <a:pt x="1013" y="1262"/>
                    </a:lnTo>
                    <a:lnTo>
                      <a:pt x="1054" y="1243"/>
                    </a:lnTo>
                    <a:lnTo>
                      <a:pt x="1116" y="1194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5" name="Google Shape;395;p37"/>
              <p:cNvSpPr/>
              <p:nvPr/>
            </p:nvSpPr>
            <p:spPr>
              <a:xfrm>
                <a:off x="6099" y="4559"/>
                <a:ext cx="3200" cy="3461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3461" extrusionOk="0">
                    <a:moveTo>
                      <a:pt x="1518" y="1879"/>
                    </a:moveTo>
                    <a:lnTo>
                      <a:pt x="1416" y="1740"/>
                    </a:lnTo>
                    <a:lnTo>
                      <a:pt x="1343" y="1690"/>
                    </a:lnTo>
                    <a:lnTo>
                      <a:pt x="1264" y="1725"/>
                    </a:lnTo>
                    <a:lnTo>
                      <a:pt x="1144" y="1842"/>
                    </a:lnTo>
                    <a:lnTo>
                      <a:pt x="1184" y="1843"/>
                    </a:lnTo>
                    <a:lnTo>
                      <a:pt x="1219" y="1855"/>
                    </a:lnTo>
                    <a:lnTo>
                      <a:pt x="1260" y="1879"/>
                    </a:lnTo>
                    <a:lnTo>
                      <a:pt x="1319" y="1912"/>
                    </a:lnTo>
                    <a:lnTo>
                      <a:pt x="1376" y="1941"/>
                    </a:lnTo>
                    <a:lnTo>
                      <a:pt x="1415" y="1947"/>
                    </a:lnTo>
                    <a:lnTo>
                      <a:pt x="1457" y="1928"/>
                    </a:lnTo>
                    <a:lnTo>
                      <a:pt x="1518" y="1879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6099" y="4559"/>
                <a:ext cx="3200" cy="3461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3461" extrusionOk="0">
                    <a:moveTo>
                      <a:pt x="1964" y="188"/>
                    </a:moveTo>
                    <a:lnTo>
                      <a:pt x="1862" y="50"/>
                    </a:lnTo>
                    <a:lnTo>
                      <a:pt x="1789" y="0"/>
                    </a:lnTo>
                    <a:lnTo>
                      <a:pt x="1710" y="35"/>
                    </a:lnTo>
                    <a:lnTo>
                      <a:pt x="1590" y="151"/>
                    </a:lnTo>
                    <a:lnTo>
                      <a:pt x="1630" y="152"/>
                    </a:lnTo>
                    <a:lnTo>
                      <a:pt x="1665" y="165"/>
                    </a:lnTo>
                    <a:lnTo>
                      <a:pt x="1706" y="188"/>
                    </a:lnTo>
                    <a:lnTo>
                      <a:pt x="1765" y="222"/>
                    </a:lnTo>
                    <a:lnTo>
                      <a:pt x="1822" y="251"/>
                    </a:lnTo>
                    <a:lnTo>
                      <a:pt x="1861" y="257"/>
                    </a:lnTo>
                    <a:lnTo>
                      <a:pt x="1902" y="237"/>
                    </a:lnTo>
                    <a:lnTo>
                      <a:pt x="1964" y="188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6099" y="4559"/>
                <a:ext cx="3200" cy="3461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3461" extrusionOk="0">
                    <a:moveTo>
                      <a:pt x="2813" y="691"/>
                    </a:moveTo>
                    <a:lnTo>
                      <a:pt x="2710" y="552"/>
                    </a:lnTo>
                    <a:lnTo>
                      <a:pt x="2637" y="502"/>
                    </a:lnTo>
                    <a:lnTo>
                      <a:pt x="2558" y="537"/>
                    </a:lnTo>
                    <a:lnTo>
                      <a:pt x="2439" y="654"/>
                    </a:lnTo>
                    <a:lnTo>
                      <a:pt x="2478" y="655"/>
                    </a:lnTo>
                    <a:lnTo>
                      <a:pt x="2513" y="668"/>
                    </a:lnTo>
                    <a:lnTo>
                      <a:pt x="2555" y="691"/>
                    </a:lnTo>
                    <a:lnTo>
                      <a:pt x="2613" y="725"/>
                    </a:lnTo>
                    <a:lnTo>
                      <a:pt x="2670" y="753"/>
                    </a:lnTo>
                    <a:lnTo>
                      <a:pt x="2709" y="759"/>
                    </a:lnTo>
                    <a:lnTo>
                      <a:pt x="2751" y="740"/>
                    </a:lnTo>
                    <a:lnTo>
                      <a:pt x="2813" y="691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6099" y="4559"/>
                <a:ext cx="3200" cy="3461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3461" extrusionOk="0">
                    <a:moveTo>
                      <a:pt x="3199" y="857"/>
                    </a:moveTo>
                    <a:lnTo>
                      <a:pt x="3196" y="690"/>
                    </a:lnTo>
                    <a:lnTo>
                      <a:pt x="3168" y="718"/>
                    </a:lnTo>
                    <a:lnTo>
                      <a:pt x="3135" y="735"/>
                    </a:lnTo>
                    <a:lnTo>
                      <a:pt x="3090" y="749"/>
                    </a:lnTo>
                    <a:lnTo>
                      <a:pt x="3025" y="769"/>
                    </a:lnTo>
                    <a:lnTo>
                      <a:pt x="2966" y="791"/>
                    </a:lnTo>
                    <a:lnTo>
                      <a:pt x="2934" y="815"/>
                    </a:lnTo>
                    <a:lnTo>
                      <a:pt x="2920" y="859"/>
                    </a:lnTo>
                    <a:lnTo>
                      <a:pt x="2913" y="937"/>
                    </a:lnTo>
                    <a:lnTo>
                      <a:pt x="3084" y="958"/>
                    </a:lnTo>
                    <a:lnTo>
                      <a:pt x="3171" y="939"/>
                    </a:lnTo>
                    <a:lnTo>
                      <a:pt x="3199" y="857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99" name="Google Shape;399;p37"/>
            <p:cNvSpPr/>
            <p:nvPr/>
          </p:nvSpPr>
          <p:spPr>
            <a:xfrm>
              <a:off x="8314" y="7676"/>
              <a:ext cx="300" cy="282"/>
            </a:xfrm>
            <a:custGeom>
              <a:avLst/>
              <a:gdLst/>
              <a:ahLst/>
              <a:cxnLst/>
              <a:rect l="l" t="t" r="r" b="b"/>
              <a:pathLst>
                <a:path w="300" h="282" extrusionOk="0">
                  <a:moveTo>
                    <a:pt x="129" y="0"/>
                  </a:moveTo>
                  <a:lnTo>
                    <a:pt x="50" y="18"/>
                  </a:lnTo>
                  <a:lnTo>
                    <a:pt x="16" y="103"/>
                  </a:lnTo>
                  <a:lnTo>
                    <a:pt x="0" y="281"/>
                  </a:lnTo>
                  <a:lnTo>
                    <a:pt x="47" y="230"/>
                  </a:lnTo>
                  <a:lnTo>
                    <a:pt x="85" y="200"/>
                  </a:lnTo>
                  <a:lnTo>
                    <a:pt x="135" y="178"/>
                  </a:lnTo>
                  <a:lnTo>
                    <a:pt x="216" y="151"/>
                  </a:lnTo>
                  <a:lnTo>
                    <a:pt x="284" y="113"/>
                  </a:lnTo>
                  <a:lnTo>
                    <a:pt x="299" y="71"/>
                  </a:lnTo>
                  <a:lnTo>
                    <a:pt x="287" y="38"/>
                  </a:lnTo>
                  <a:lnTo>
                    <a:pt x="277" y="2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8142" y="7250"/>
              <a:ext cx="374" cy="258"/>
            </a:xfrm>
            <a:custGeom>
              <a:avLst/>
              <a:gdLst/>
              <a:ahLst/>
              <a:cxnLst/>
              <a:rect l="l" t="t" r="r" b="b"/>
              <a:pathLst>
                <a:path w="374" h="258" extrusionOk="0">
                  <a:moveTo>
                    <a:pt x="198" y="0"/>
                  </a:moveTo>
                  <a:lnTo>
                    <a:pt x="119" y="35"/>
                  </a:lnTo>
                  <a:lnTo>
                    <a:pt x="0" y="151"/>
                  </a:lnTo>
                  <a:lnTo>
                    <a:pt x="39" y="152"/>
                  </a:lnTo>
                  <a:lnTo>
                    <a:pt x="74" y="165"/>
                  </a:lnTo>
                  <a:lnTo>
                    <a:pt x="115" y="188"/>
                  </a:lnTo>
                  <a:lnTo>
                    <a:pt x="174" y="222"/>
                  </a:lnTo>
                  <a:lnTo>
                    <a:pt x="231" y="251"/>
                  </a:lnTo>
                  <a:lnTo>
                    <a:pt x="270" y="257"/>
                  </a:lnTo>
                  <a:lnTo>
                    <a:pt x="312" y="237"/>
                  </a:lnTo>
                  <a:lnTo>
                    <a:pt x="373" y="188"/>
                  </a:lnTo>
                  <a:lnTo>
                    <a:pt x="271" y="5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5F8F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8891" y="6376"/>
              <a:ext cx="300" cy="282"/>
            </a:xfrm>
            <a:custGeom>
              <a:avLst/>
              <a:gdLst/>
              <a:ahLst/>
              <a:cxnLst/>
              <a:rect l="l" t="t" r="r" b="b"/>
              <a:pathLst>
                <a:path w="300" h="282" extrusionOk="0">
                  <a:moveTo>
                    <a:pt x="129" y="0"/>
                  </a:moveTo>
                  <a:lnTo>
                    <a:pt x="50" y="18"/>
                  </a:lnTo>
                  <a:lnTo>
                    <a:pt x="16" y="103"/>
                  </a:lnTo>
                  <a:lnTo>
                    <a:pt x="0" y="281"/>
                  </a:lnTo>
                  <a:lnTo>
                    <a:pt x="47" y="230"/>
                  </a:lnTo>
                  <a:lnTo>
                    <a:pt x="85" y="200"/>
                  </a:lnTo>
                  <a:lnTo>
                    <a:pt x="135" y="178"/>
                  </a:lnTo>
                  <a:lnTo>
                    <a:pt x="216" y="151"/>
                  </a:lnTo>
                  <a:lnTo>
                    <a:pt x="284" y="113"/>
                  </a:lnTo>
                  <a:lnTo>
                    <a:pt x="299" y="71"/>
                  </a:lnTo>
                  <a:lnTo>
                    <a:pt x="287" y="38"/>
                  </a:lnTo>
                  <a:lnTo>
                    <a:pt x="277" y="2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02" name="Google Shape;402;p37"/>
            <p:cNvGrpSpPr/>
            <p:nvPr/>
          </p:nvGrpSpPr>
          <p:grpSpPr>
            <a:xfrm>
              <a:off x="7030" y="5456"/>
              <a:ext cx="2064" cy="751"/>
              <a:chOff x="7030" y="5456"/>
              <a:chExt cx="2064" cy="751"/>
            </a:xfrm>
          </p:grpSpPr>
          <p:sp>
            <p:nvSpPr>
              <p:cNvPr id="403" name="Google Shape;403;p37"/>
              <p:cNvSpPr/>
              <p:nvPr/>
            </p:nvSpPr>
            <p:spPr>
              <a:xfrm>
                <a:off x="7030" y="5456"/>
                <a:ext cx="2064" cy="751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51" extrusionOk="0">
                    <a:moveTo>
                      <a:pt x="373" y="188"/>
                    </a:moveTo>
                    <a:lnTo>
                      <a:pt x="271" y="50"/>
                    </a:lnTo>
                    <a:lnTo>
                      <a:pt x="198" y="0"/>
                    </a:lnTo>
                    <a:lnTo>
                      <a:pt x="119" y="35"/>
                    </a:lnTo>
                    <a:lnTo>
                      <a:pt x="0" y="151"/>
                    </a:lnTo>
                    <a:lnTo>
                      <a:pt x="39" y="152"/>
                    </a:lnTo>
                    <a:lnTo>
                      <a:pt x="74" y="165"/>
                    </a:lnTo>
                    <a:lnTo>
                      <a:pt x="115" y="188"/>
                    </a:lnTo>
                    <a:lnTo>
                      <a:pt x="174" y="222"/>
                    </a:lnTo>
                    <a:lnTo>
                      <a:pt x="231" y="251"/>
                    </a:lnTo>
                    <a:lnTo>
                      <a:pt x="270" y="257"/>
                    </a:lnTo>
                    <a:lnTo>
                      <a:pt x="312" y="237"/>
                    </a:lnTo>
                    <a:lnTo>
                      <a:pt x="373" y="188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7030" y="5456"/>
                <a:ext cx="2064" cy="751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51" extrusionOk="0">
                    <a:moveTo>
                      <a:pt x="761" y="29"/>
                    </a:moveTo>
                    <a:lnTo>
                      <a:pt x="732" y="56"/>
                    </a:lnTo>
                    <a:lnTo>
                      <a:pt x="699" y="72"/>
                    </a:lnTo>
                    <a:lnTo>
                      <a:pt x="653" y="85"/>
                    </a:lnTo>
                    <a:lnTo>
                      <a:pt x="588" y="103"/>
                    </a:lnTo>
                    <a:lnTo>
                      <a:pt x="527" y="122"/>
                    </a:lnTo>
                    <a:lnTo>
                      <a:pt x="495" y="146"/>
                    </a:lnTo>
                    <a:lnTo>
                      <a:pt x="480" y="189"/>
                    </a:lnTo>
                    <a:lnTo>
                      <a:pt x="471" y="267"/>
                    </a:lnTo>
                    <a:lnTo>
                      <a:pt x="641" y="293"/>
                    </a:lnTo>
                    <a:lnTo>
                      <a:pt x="728" y="277"/>
                    </a:lnTo>
                    <a:lnTo>
                      <a:pt x="759" y="196"/>
                    </a:lnTo>
                    <a:lnTo>
                      <a:pt x="761" y="29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7030" y="5456"/>
                <a:ext cx="2064" cy="751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51" extrusionOk="0">
                    <a:moveTo>
                      <a:pt x="2063" y="682"/>
                    </a:moveTo>
                    <a:lnTo>
                      <a:pt x="1961" y="543"/>
                    </a:lnTo>
                    <a:lnTo>
                      <a:pt x="1887" y="493"/>
                    </a:lnTo>
                    <a:lnTo>
                      <a:pt x="1809" y="528"/>
                    </a:lnTo>
                    <a:lnTo>
                      <a:pt x="1689" y="645"/>
                    </a:lnTo>
                    <a:lnTo>
                      <a:pt x="1729" y="646"/>
                    </a:lnTo>
                    <a:lnTo>
                      <a:pt x="1764" y="658"/>
                    </a:lnTo>
                    <a:lnTo>
                      <a:pt x="1805" y="682"/>
                    </a:lnTo>
                    <a:lnTo>
                      <a:pt x="1864" y="716"/>
                    </a:lnTo>
                    <a:lnTo>
                      <a:pt x="1920" y="744"/>
                    </a:lnTo>
                    <a:lnTo>
                      <a:pt x="1960" y="750"/>
                    </a:lnTo>
                    <a:lnTo>
                      <a:pt x="2001" y="731"/>
                    </a:lnTo>
                    <a:lnTo>
                      <a:pt x="2063" y="682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06" name="Google Shape;406;p37"/>
            <p:cNvSpPr/>
            <p:nvPr/>
          </p:nvSpPr>
          <p:spPr>
            <a:xfrm>
              <a:off x="8288" y="4676"/>
              <a:ext cx="300" cy="282"/>
            </a:xfrm>
            <a:custGeom>
              <a:avLst/>
              <a:gdLst/>
              <a:ahLst/>
              <a:cxnLst/>
              <a:rect l="l" t="t" r="r" b="b"/>
              <a:pathLst>
                <a:path w="300" h="282" extrusionOk="0">
                  <a:moveTo>
                    <a:pt x="129" y="0"/>
                  </a:moveTo>
                  <a:lnTo>
                    <a:pt x="50" y="18"/>
                  </a:lnTo>
                  <a:lnTo>
                    <a:pt x="16" y="103"/>
                  </a:lnTo>
                  <a:lnTo>
                    <a:pt x="0" y="281"/>
                  </a:lnTo>
                  <a:lnTo>
                    <a:pt x="47" y="230"/>
                  </a:lnTo>
                  <a:lnTo>
                    <a:pt x="85" y="200"/>
                  </a:lnTo>
                  <a:lnTo>
                    <a:pt x="135" y="178"/>
                  </a:lnTo>
                  <a:lnTo>
                    <a:pt x="216" y="151"/>
                  </a:lnTo>
                  <a:lnTo>
                    <a:pt x="284" y="113"/>
                  </a:lnTo>
                  <a:lnTo>
                    <a:pt x="299" y="71"/>
                  </a:lnTo>
                  <a:lnTo>
                    <a:pt x="287" y="38"/>
                  </a:lnTo>
                  <a:lnTo>
                    <a:pt x="277" y="2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07" name="Google Shape;407;p37"/>
            <p:cNvGrpSpPr/>
            <p:nvPr/>
          </p:nvGrpSpPr>
          <p:grpSpPr>
            <a:xfrm>
              <a:off x="8116" y="4250"/>
              <a:ext cx="762" cy="294"/>
              <a:chOff x="8116" y="4250"/>
              <a:chExt cx="762" cy="294"/>
            </a:xfrm>
          </p:grpSpPr>
          <p:sp>
            <p:nvSpPr>
              <p:cNvPr id="408" name="Google Shape;408;p37"/>
              <p:cNvSpPr/>
              <p:nvPr/>
            </p:nvSpPr>
            <p:spPr>
              <a:xfrm>
                <a:off x="8116" y="4250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373" y="188"/>
                    </a:moveTo>
                    <a:lnTo>
                      <a:pt x="271" y="50"/>
                    </a:lnTo>
                    <a:lnTo>
                      <a:pt x="198" y="0"/>
                    </a:lnTo>
                    <a:lnTo>
                      <a:pt x="119" y="35"/>
                    </a:lnTo>
                    <a:lnTo>
                      <a:pt x="0" y="151"/>
                    </a:lnTo>
                    <a:lnTo>
                      <a:pt x="39" y="152"/>
                    </a:lnTo>
                    <a:lnTo>
                      <a:pt x="74" y="165"/>
                    </a:lnTo>
                    <a:lnTo>
                      <a:pt x="115" y="188"/>
                    </a:lnTo>
                    <a:lnTo>
                      <a:pt x="174" y="222"/>
                    </a:lnTo>
                    <a:lnTo>
                      <a:pt x="231" y="251"/>
                    </a:lnTo>
                    <a:lnTo>
                      <a:pt x="270" y="257"/>
                    </a:lnTo>
                    <a:lnTo>
                      <a:pt x="312" y="237"/>
                    </a:lnTo>
                    <a:lnTo>
                      <a:pt x="373" y="188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8116" y="4250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761" y="29"/>
                    </a:moveTo>
                    <a:lnTo>
                      <a:pt x="732" y="56"/>
                    </a:lnTo>
                    <a:lnTo>
                      <a:pt x="699" y="72"/>
                    </a:lnTo>
                    <a:lnTo>
                      <a:pt x="653" y="85"/>
                    </a:lnTo>
                    <a:lnTo>
                      <a:pt x="588" y="103"/>
                    </a:lnTo>
                    <a:lnTo>
                      <a:pt x="527" y="122"/>
                    </a:lnTo>
                    <a:lnTo>
                      <a:pt x="495" y="146"/>
                    </a:lnTo>
                    <a:lnTo>
                      <a:pt x="480" y="189"/>
                    </a:lnTo>
                    <a:lnTo>
                      <a:pt x="471" y="267"/>
                    </a:lnTo>
                    <a:lnTo>
                      <a:pt x="641" y="293"/>
                    </a:lnTo>
                    <a:lnTo>
                      <a:pt x="728" y="277"/>
                    </a:lnTo>
                    <a:lnTo>
                      <a:pt x="759" y="196"/>
                    </a:lnTo>
                    <a:lnTo>
                      <a:pt x="761" y="29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10" name="Google Shape;410;p37"/>
            <p:cNvSpPr/>
            <p:nvPr/>
          </p:nvSpPr>
          <p:spPr>
            <a:xfrm>
              <a:off x="9011" y="5273"/>
              <a:ext cx="300" cy="282"/>
            </a:xfrm>
            <a:custGeom>
              <a:avLst/>
              <a:gdLst/>
              <a:ahLst/>
              <a:cxnLst/>
              <a:rect l="l" t="t" r="r" b="b"/>
              <a:pathLst>
                <a:path w="300" h="282" extrusionOk="0">
                  <a:moveTo>
                    <a:pt x="129" y="0"/>
                  </a:moveTo>
                  <a:lnTo>
                    <a:pt x="50" y="18"/>
                  </a:lnTo>
                  <a:lnTo>
                    <a:pt x="16" y="103"/>
                  </a:lnTo>
                  <a:lnTo>
                    <a:pt x="0" y="281"/>
                  </a:lnTo>
                  <a:lnTo>
                    <a:pt x="47" y="230"/>
                  </a:lnTo>
                  <a:lnTo>
                    <a:pt x="85" y="200"/>
                  </a:lnTo>
                  <a:lnTo>
                    <a:pt x="135" y="178"/>
                  </a:lnTo>
                  <a:lnTo>
                    <a:pt x="216" y="151"/>
                  </a:lnTo>
                  <a:lnTo>
                    <a:pt x="284" y="113"/>
                  </a:lnTo>
                  <a:lnTo>
                    <a:pt x="299" y="71"/>
                  </a:lnTo>
                  <a:lnTo>
                    <a:pt x="287" y="38"/>
                  </a:lnTo>
                  <a:lnTo>
                    <a:pt x="277" y="2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11" name="Google Shape;411;p37"/>
            <p:cNvGrpSpPr/>
            <p:nvPr/>
          </p:nvGrpSpPr>
          <p:grpSpPr>
            <a:xfrm>
              <a:off x="8839" y="4847"/>
              <a:ext cx="762" cy="294"/>
              <a:chOff x="8839" y="4847"/>
              <a:chExt cx="762" cy="294"/>
            </a:xfrm>
          </p:grpSpPr>
          <p:sp>
            <p:nvSpPr>
              <p:cNvPr id="412" name="Google Shape;412;p37"/>
              <p:cNvSpPr/>
              <p:nvPr/>
            </p:nvSpPr>
            <p:spPr>
              <a:xfrm>
                <a:off x="8839" y="4847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373" y="188"/>
                    </a:moveTo>
                    <a:lnTo>
                      <a:pt x="271" y="50"/>
                    </a:lnTo>
                    <a:lnTo>
                      <a:pt x="198" y="0"/>
                    </a:lnTo>
                    <a:lnTo>
                      <a:pt x="119" y="35"/>
                    </a:lnTo>
                    <a:lnTo>
                      <a:pt x="0" y="151"/>
                    </a:lnTo>
                    <a:lnTo>
                      <a:pt x="39" y="152"/>
                    </a:lnTo>
                    <a:lnTo>
                      <a:pt x="74" y="165"/>
                    </a:lnTo>
                    <a:lnTo>
                      <a:pt x="115" y="188"/>
                    </a:lnTo>
                    <a:lnTo>
                      <a:pt x="174" y="222"/>
                    </a:lnTo>
                    <a:lnTo>
                      <a:pt x="231" y="251"/>
                    </a:lnTo>
                    <a:lnTo>
                      <a:pt x="270" y="257"/>
                    </a:lnTo>
                    <a:lnTo>
                      <a:pt x="312" y="237"/>
                    </a:lnTo>
                    <a:lnTo>
                      <a:pt x="373" y="188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3" name="Google Shape;413;p37"/>
              <p:cNvSpPr/>
              <p:nvPr/>
            </p:nvSpPr>
            <p:spPr>
              <a:xfrm>
                <a:off x="8839" y="4847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761" y="29"/>
                    </a:moveTo>
                    <a:lnTo>
                      <a:pt x="732" y="56"/>
                    </a:lnTo>
                    <a:lnTo>
                      <a:pt x="699" y="72"/>
                    </a:lnTo>
                    <a:lnTo>
                      <a:pt x="653" y="85"/>
                    </a:lnTo>
                    <a:lnTo>
                      <a:pt x="588" y="103"/>
                    </a:lnTo>
                    <a:lnTo>
                      <a:pt x="527" y="122"/>
                    </a:lnTo>
                    <a:lnTo>
                      <a:pt x="495" y="146"/>
                    </a:lnTo>
                    <a:lnTo>
                      <a:pt x="480" y="189"/>
                    </a:lnTo>
                    <a:lnTo>
                      <a:pt x="471" y="267"/>
                    </a:lnTo>
                    <a:lnTo>
                      <a:pt x="641" y="293"/>
                    </a:lnTo>
                    <a:lnTo>
                      <a:pt x="728" y="277"/>
                    </a:lnTo>
                    <a:lnTo>
                      <a:pt x="759" y="196"/>
                    </a:lnTo>
                    <a:lnTo>
                      <a:pt x="761" y="29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14" name="Google Shape;414;p37"/>
            <p:cNvSpPr/>
            <p:nvPr/>
          </p:nvSpPr>
          <p:spPr>
            <a:xfrm>
              <a:off x="8627" y="7023"/>
              <a:ext cx="300" cy="282"/>
            </a:xfrm>
            <a:custGeom>
              <a:avLst/>
              <a:gdLst/>
              <a:ahLst/>
              <a:cxnLst/>
              <a:rect l="l" t="t" r="r" b="b"/>
              <a:pathLst>
                <a:path w="300" h="282" extrusionOk="0">
                  <a:moveTo>
                    <a:pt x="129" y="0"/>
                  </a:moveTo>
                  <a:lnTo>
                    <a:pt x="50" y="18"/>
                  </a:lnTo>
                  <a:lnTo>
                    <a:pt x="16" y="103"/>
                  </a:lnTo>
                  <a:lnTo>
                    <a:pt x="0" y="281"/>
                  </a:lnTo>
                  <a:lnTo>
                    <a:pt x="47" y="230"/>
                  </a:lnTo>
                  <a:lnTo>
                    <a:pt x="85" y="200"/>
                  </a:lnTo>
                  <a:lnTo>
                    <a:pt x="135" y="178"/>
                  </a:lnTo>
                  <a:lnTo>
                    <a:pt x="216" y="151"/>
                  </a:lnTo>
                  <a:lnTo>
                    <a:pt x="284" y="113"/>
                  </a:lnTo>
                  <a:lnTo>
                    <a:pt x="299" y="71"/>
                  </a:lnTo>
                  <a:lnTo>
                    <a:pt x="287" y="38"/>
                  </a:lnTo>
                  <a:lnTo>
                    <a:pt x="277" y="2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15" name="Google Shape;415;p37"/>
            <p:cNvGrpSpPr/>
            <p:nvPr/>
          </p:nvGrpSpPr>
          <p:grpSpPr>
            <a:xfrm>
              <a:off x="8455" y="6597"/>
              <a:ext cx="762" cy="294"/>
              <a:chOff x="8455" y="6597"/>
              <a:chExt cx="762" cy="294"/>
            </a:xfrm>
          </p:grpSpPr>
          <p:sp>
            <p:nvSpPr>
              <p:cNvPr id="416" name="Google Shape;416;p37"/>
              <p:cNvSpPr/>
              <p:nvPr/>
            </p:nvSpPr>
            <p:spPr>
              <a:xfrm>
                <a:off x="8455" y="6597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373" y="188"/>
                    </a:moveTo>
                    <a:lnTo>
                      <a:pt x="271" y="50"/>
                    </a:lnTo>
                    <a:lnTo>
                      <a:pt x="198" y="0"/>
                    </a:lnTo>
                    <a:lnTo>
                      <a:pt x="119" y="35"/>
                    </a:lnTo>
                    <a:lnTo>
                      <a:pt x="0" y="151"/>
                    </a:lnTo>
                    <a:lnTo>
                      <a:pt x="39" y="152"/>
                    </a:lnTo>
                    <a:lnTo>
                      <a:pt x="74" y="165"/>
                    </a:lnTo>
                    <a:lnTo>
                      <a:pt x="115" y="188"/>
                    </a:lnTo>
                    <a:lnTo>
                      <a:pt x="174" y="222"/>
                    </a:lnTo>
                    <a:lnTo>
                      <a:pt x="231" y="251"/>
                    </a:lnTo>
                    <a:lnTo>
                      <a:pt x="270" y="257"/>
                    </a:lnTo>
                    <a:lnTo>
                      <a:pt x="312" y="237"/>
                    </a:lnTo>
                    <a:lnTo>
                      <a:pt x="373" y="188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8455" y="6597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761" y="29"/>
                    </a:moveTo>
                    <a:lnTo>
                      <a:pt x="732" y="56"/>
                    </a:lnTo>
                    <a:lnTo>
                      <a:pt x="699" y="72"/>
                    </a:lnTo>
                    <a:lnTo>
                      <a:pt x="653" y="85"/>
                    </a:lnTo>
                    <a:lnTo>
                      <a:pt x="588" y="103"/>
                    </a:lnTo>
                    <a:lnTo>
                      <a:pt x="527" y="122"/>
                    </a:lnTo>
                    <a:lnTo>
                      <a:pt x="495" y="146"/>
                    </a:lnTo>
                    <a:lnTo>
                      <a:pt x="480" y="189"/>
                    </a:lnTo>
                    <a:lnTo>
                      <a:pt x="471" y="267"/>
                    </a:lnTo>
                    <a:lnTo>
                      <a:pt x="641" y="293"/>
                    </a:lnTo>
                    <a:lnTo>
                      <a:pt x="728" y="277"/>
                    </a:lnTo>
                    <a:lnTo>
                      <a:pt x="759" y="196"/>
                    </a:lnTo>
                    <a:lnTo>
                      <a:pt x="761" y="29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18" name="Google Shape;418;p37"/>
            <p:cNvSpPr/>
            <p:nvPr/>
          </p:nvSpPr>
          <p:spPr>
            <a:xfrm>
              <a:off x="8961" y="7697"/>
              <a:ext cx="300" cy="282"/>
            </a:xfrm>
            <a:custGeom>
              <a:avLst/>
              <a:gdLst/>
              <a:ahLst/>
              <a:cxnLst/>
              <a:rect l="l" t="t" r="r" b="b"/>
              <a:pathLst>
                <a:path w="300" h="282" extrusionOk="0">
                  <a:moveTo>
                    <a:pt x="129" y="0"/>
                  </a:moveTo>
                  <a:lnTo>
                    <a:pt x="50" y="18"/>
                  </a:lnTo>
                  <a:lnTo>
                    <a:pt x="16" y="103"/>
                  </a:lnTo>
                  <a:lnTo>
                    <a:pt x="0" y="281"/>
                  </a:lnTo>
                  <a:lnTo>
                    <a:pt x="47" y="230"/>
                  </a:lnTo>
                  <a:lnTo>
                    <a:pt x="85" y="200"/>
                  </a:lnTo>
                  <a:lnTo>
                    <a:pt x="135" y="178"/>
                  </a:lnTo>
                  <a:lnTo>
                    <a:pt x="216" y="151"/>
                  </a:lnTo>
                  <a:lnTo>
                    <a:pt x="284" y="113"/>
                  </a:lnTo>
                  <a:lnTo>
                    <a:pt x="299" y="71"/>
                  </a:lnTo>
                  <a:lnTo>
                    <a:pt x="287" y="38"/>
                  </a:lnTo>
                  <a:lnTo>
                    <a:pt x="277" y="2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19" name="Google Shape;419;p37"/>
            <p:cNvGrpSpPr/>
            <p:nvPr/>
          </p:nvGrpSpPr>
          <p:grpSpPr>
            <a:xfrm>
              <a:off x="8789" y="7271"/>
              <a:ext cx="762" cy="294"/>
              <a:chOff x="8789" y="7271"/>
              <a:chExt cx="762" cy="294"/>
            </a:xfrm>
          </p:grpSpPr>
          <p:sp>
            <p:nvSpPr>
              <p:cNvPr id="420" name="Google Shape;420;p37"/>
              <p:cNvSpPr/>
              <p:nvPr/>
            </p:nvSpPr>
            <p:spPr>
              <a:xfrm>
                <a:off x="8789" y="7271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373" y="188"/>
                    </a:moveTo>
                    <a:lnTo>
                      <a:pt x="271" y="50"/>
                    </a:lnTo>
                    <a:lnTo>
                      <a:pt x="198" y="0"/>
                    </a:lnTo>
                    <a:lnTo>
                      <a:pt x="119" y="35"/>
                    </a:lnTo>
                    <a:lnTo>
                      <a:pt x="0" y="151"/>
                    </a:lnTo>
                    <a:lnTo>
                      <a:pt x="39" y="152"/>
                    </a:lnTo>
                    <a:lnTo>
                      <a:pt x="74" y="165"/>
                    </a:lnTo>
                    <a:lnTo>
                      <a:pt x="115" y="188"/>
                    </a:lnTo>
                    <a:lnTo>
                      <a:pt x="174" y="222"/>
                    </a:lnTo>
                    <a:lnTo>
                      <a:pt x="231" y="251"/>
                    </a:lnTo>
                    <a:lnTo>
                      <a:pt x="270" y="257"/>
                    </a:lnTo>
                    <a:lnTo>
                      <a:pt x="312" y="237"/>
                    </a:lnTo>
                    <a:lnTo>
                      <a:pt x="373" y="188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1" name="Google Shape;421;p37"/>
              <p:cNvSpPr/>
              <p:nvPr/>
            </p:nvSpPr>
            <p:spPr>
              <a:xfrm>
                <a:off x="8789" y="7271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761" y="29"/>
                    </a:moveTo>
                    <a:lnTo>
                      <a:pt x="732" y="56"/>
                    </a:lnTo>
                    <a:lnTo>
                      <a:pt x="699" y="72"/>
                    </a:lnTo>
                    <a:lnTo>
                      <a:pt x="653" y="85"/>
                    </a:lnTo>
                    <a:lnTo>
                      <a:pt x="588" y="103"/>
                    </a:lnTo>
                    <a:lnTo>
                      <a:pt x="527" y="122"/>
                    </a:lnTo>
                    <a:lnTo>
                      <a:pt x="495" y="146"/>
                    </a:lnTo>
                    <a:lnTo>
                      <a:pt x="480" y="189"/>
                    </a:lnTo>
                    <a:lnTo>
                      <a:pt x="471" y="267"/>
                    </a:lnTo>
                    <a:lnTo>
                      <a:pt x="641" y="293"/>
                    </a:lnTo>
                    <a:lnTo>
                      <a:pt x="728" y="277"/>
                    </a:lnTo>
                    <a:lnTo>
                      <a:pt x="759" y="196"/>
                    </a:lnTo>
                    <a:lnTo>
                      <a:pt x="761" y="29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22" name="Google Shape;422;p37"/>
            <p:cNvSpPr/>
            <p:nvPr/>
          </p:nvSpPr>
          <p:spPr>
            <a:xfrm>
              <a:off x="8723" y="7974"/>
              <a:ext cx="300" cy="281"/>
            </a:xfrm>
            <a:custGeom>
              <a:avLst/>
              <a:gdLst/>
              <a:ahLst/>
              <a:cxnLst/>
              <a:rect l="l" t="t" r="r" b="b"/>
              <a:pathLst>
                <a:path w="300" h="281" extrusionOk="0">
                  <a:moveTo>
                    <a:pt x="129" y="0"/>
                  </a:moveTo>
                  <a:lnTo>
                    <a:pt x="50" y="18"/>
                  </a:lnTo>
                  <a:lnTo>
                    <a:pt x="16" y="103"/>
                  </a:lnTo>
                  <a:lnTo>
                    <a:pt x="0" y="281"/>
                  </a:lnTo>
                  <a:lnTo>
                    <a:pt x="47" y="230"/>
                  </a:lnTo>
                  <a:lnTo>
                    <a:pt x="85" y="200"/>
                  </a:lnTo>
                  <a:lnTo>
                    <a:pt x="135" y="178"/>
                  </a:lnTo>
                  <a:lnTo>
                    <a:pt x="216" y="151"/>
                  </a:lnTo>
                  <a:lnTo>
                    <a:pt x="284" y="113"/>
                  </a:lnTo>
                  <a:lnTo>
                    <a:pt x="299" y="71"/>
                  </a:lnTo>
                  <a:lnTo>
                    <a:pt x="287" y="38"/>
                  </a:lnTo>
                  <a:lnTo>
                    <a:pt x="277" y="2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87BC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423" name="Google Shape;423;p37"/>
            <p:cNvGrpSpPr/>
            <p:nvPr/>
          </p:nvGrpSpPr>
          <p:grpSpPr>
            <a:xfrm>
              <a:off x="8563" y="7965"/>
              <a:ext cx="762" cy="294"/>
              <a:chOff x="8563" y="7965"/>
              <a:chExt cx="762" cy="294"/>
            </a:xfrm>
          </p:grpSpPr>
          <p:sp>
            <p:nvSpPr>
              <p:cNvPr id="424" name="Google Shape;424;p37"/>
              <p:cNvSpPr/>
              <p:nvPr/>
            </p:nvSpPr>
            <p:spPr>
              <a:xfrm>
                <a:off x="8563" y="7965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373" y="188"/>
                    </a:moveTo>
                    <a:lnTo>
                      <a:pt x="271" y="50"/>
                    </a:lnTo>
                    <a:lnTo>
                      <a:pt x="198" y="0"/>
                    </a:lnTo>
                    <a:lnTo>
                      <a:pt x="119" y="35"/>
                    </a:lnTo>
                    <a:lnTo>
                      <a:pt x="0" y="151"/>
                    </a:lnTo>
                    <a:lnTo>
                      <a:pt x="39" y="152"/>
                    </a:lnTo>
                    <a:lnTo>
                      <a:pt x="74" y="165"/>
                    </a:lnTo>
                    <a:lnTo>
                      <a:pt x="115" y="188"/>
                    </a:lnTo>
                    <a:lnTo>
                      <a:pt x="174" y="222"/>
                    </a:lnTo>
                    <a:lnTo>
                      <a:pt x="231" y="251"/>
                    </a:lnTo>
                    <a:lnTo>
                      <a:pt x="270" y="257"/>
                    </a:lnTo>
                    <a:lnTo>
                      <a:pt x="312" y="237"/>
                    </a:lnTo>
                    <a:lnTo>
                      <a:pt x="373" y="188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8563" y="7965"/>
                <a:ext cx="762" cy="29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94" extrusionOk="0">
                    <a:moveTo>
                      <a:pt x="761" y="29"/>
                    </a:moveTo>
                    <a:lnTo>
                      <a:pt x="732" y="56"/>
                    </a:lnTo>
                    <a:lnTo>
                      <a:pt x="699" y="72"/>
                    </a:lnTo>
                    <a:lnTo>
                      <a:pt x="653" y="85"/>
                    </a:lnTo>
                    <a:lnTo>
                      <a:pt x="588" y="103"/>
                    </a:lnTo>
                    <a:lnTo>
                      <a:pt x="527" y="122"/>
                    </a:lnTo>
                    <a:lnTo>
                      <a:pt x="495" y="146"/>
                    </a:lnTo>
                    <a:lnTo>
                      <a:pt x="480" y="189"/>
                    </a:lnTo>
                    <a:lnTo>
                      <a:pt x="471" y="267"/>
                    </a:lnTo>
                    <a:lnTo>
                      <a:pt x="641" y="293"/>
                    </a:lnTo>
                    <a:lnTo>
                      <a:pt x="728" y="277"/>
                    </a:lnTo>
                    <a:lnTo>
                      <a:pt x="759" y="196"/>
                    </a:lnTo>
                    <a:lnTo>
                      <a:pt x="761" y="29"/>
                    </a:lnTo>
                  </a:path>
                </a:pathLst>
              </a:custGeom>
              <a:solidFill>
                <a:srgbClr val="5F8F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pic>
          <p:nvPicPr>
            <p:cNvPr id="426" name="Google Shape;426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62" y="8854"/>
              <a:ext cx="300" cy="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10" y="4201"/>
              <a:ext cx="5301" cy="71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KADINA YÖNELİK ŞİDDETLE İLGİLİ BAZI TEMEL TANIMLAR</a:t>
            </a: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1"/>
          </p:nvPr>
        </p:nvSpPr>
        <p:spPr>
          <a:xfrm>
            <a:off x="0" y="1773237"/>
            <a:ext cx="5148300" cy="5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Kişinin, </a:t>
            </a:r>
            <a:r>
              <a:rPr lang="en-US" sz="20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fiziksel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0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cinsel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0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psikolojik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veya </a:t>
            </a:r>
            <a:r>
              <a:rPr lang="en-US" sz="20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ekonomik</a:t>
            </a: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açıdan zarar görmesiyle veya acı çekmesiyle sonuçlanan/sonuçlanması muhtemel her türlü tutum ve davranış </a:t>
            </a:r>
            <a:r>
              <a:rPr lang="en-US" sz="2000" b="1" i="1" u="none" strike="noStrike" cap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ŞİDDETTİR</a:t>
            </a:r>
            <a:r>
              <a:rPr lang="en-US" sz="2000" b="1" i="0" u="none" strike="noStrike" cap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Kadınlara, yalnızca kadın oldukları için uygulanan cinsiyete dayalı bir ayrımcılık ile şiddet içeren her türlü tutum ve davranış, </a:t>
            </a:r>
            <a:r>
              <a:rPr lang="en-US" sz="2000" b="1" i="1" u="none" strike="noStrike" cap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KADINA YÖNELİK ŞİDDETTİR.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Aile veya hanede aile bireyleri arasında meydana gelen her türlü fiziksel, cinsel, psikolojik ve ekonomik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</a:t>
            </a:r>
            <a:r>
              <a:rPr lang="en-US" sz="2000" b="0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1" i="1" u="none" strike="noStrike" cap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EV İÇİ ŞİDDETTİR</a:t>
            </a:r>
            <a:r>
              <a:rPr lang="en-US" sz="2000" b="0" i="1" u="none" strike="noStrike" cap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en-US" sz="2000" b="1" i="1" u="none" strike="noStrike" cap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1" i="1" u="none">
              <a:solidFill>
                <a:srgbClr val="A23A2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4" name="Google Shape;164;p20" descr="C:\Users\Casper\Desktop\kadına yönelik şiddet\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1700212"/>
            <a:ext cx="3673476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500"/>
              <a:buFont typeface="Comic Sans MS"/>
              <a:buNone/>
            </a:pPr>
            <a:r>
              <a:rPr lang="en-US" sz="35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İLK KABUL BİRİMLERİ</a:t>
            </a:r>
            <a:endParaRPr/>
          </a:p>
        </p:txBody>
      </p:sp>
      <p:sp>
        <p:nvSpPr>
          <p:cNvPr id="433" name="Google Shape;433;p38"/>
          <p:cNvSpPr txBox="1">
            <a:spLocks noGrp="1"/>
          </p:cNvSpPr>
          <p:nvPr>
            <p:ph type="body" idx="4294967295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ŞÖNİM’e başvuran ve barınma ihtiyacı bulunan şiddet mağduru kadınların ilk gözlemlerinin yapıldığı, psiko-sosyal ve ekonomik durumlarının incelendiği, geçici kabulleri yapılarak iki haftaya kadar kalabilecekleri birimlerdir. </a:t>
            </a:r>
            <a:endParaRPr/>
          </a:p>
          <a:p>
            <a:pPr marL="342900" marR="0" lvl="0" indent="-762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2" y="2133600"/>
            <a:ext cx="35845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 txBox="1">
            <a:spLocks noGrp="1"/>
          </p:cNvSpPr>
          <p:nvPr>
            <p:ph type="title"/>
          </p:nvPr>
        </p:nvSpPr>
        <p:spPr>
          <a:xfrm>
            <a:off x="30162" y="404812"/>
            <a:ext cx="90837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000"/>
              <a:buFont typeface="Comic Sans MS"/>
              <a:buNone/>
            </a:pPr>
            <a:r>
              <a:rPr lang="en-US" sz="30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ŞİDDET ÖNLEME VE İZLEME MERKEZLERİ (ŞÖNİM)</a:t>
            </a:r>
            <a:endParaRPr/>
          </a:p>
        </p:txBody>
      </p:sp>
      <p:sp>
        <p:nvSpPr>
          <p:cNvPr id="440" name="Google Shape;440;p39"/>
          <p:cNvSpPr txBox="1">
            <a:spLocks noGrp="1"/>
          </p:cNvSpPr>
          <p:nvPr>
            <p:ph type="body" idx="4294967295"/>
          </p:nvPr>
        </p:nvSpPr>
        <p:spPr>
          <a:xfrm>
            <a:off x="457200" y="1752600"/>
            <a:ext cx="8291400" cy="4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C5827"/>
                </a:solidFill>
                <a:latin typeface="Comic Sans MS"/>
                <a:ea typeface="Comic Sans MS"/>
                <a:cs typeface="Comic Sans MS"/>
                <a:sym typeface="Comic Sans MS"/>
              </a:rPr>
              <a:t>	Şiddetin önlenmesi, 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C5827"/>
                </a:solidFill>
                <a:latin typeface="Comic Sans MS"/>
                <a:ea typeface="Comic Sans MS"/>
                <a:cs typeface="Comic Sans MS"/>
                <a:sym typeface="Comic Sans MS"/>
              </a:rPr>
              <a:t>tedbir kararlarının etkin bir biçimde uygulanmasına yönelik olarak kadınların başvurabileceği;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5C5827"/>
                </a:solidFill>
                <a:latin typeface="Comic Sans MS"/>
                <a:ea typeface="Comic Sans MS"/>
                <a:cs typeface="Comic Sans MS"/>
                <a:sym typeface="Comic Sans MS"/>
              </a:rPr>
              <a:t>rehberlik ve yönlendirme hizmetleriyle, ihtiyaç duydukları konularda güçlendirici ve destekleyici hizmetleri veren ve izleme çalışmalarını yedi gün yirmi dört saat esası</a:t>
            </a:r>
            <a:r>
              <a:rPr lang="en-US" sz="2000" b="1" i="0" u="none" strike="noStrike" cap="none">
                <a:solidFill>
                  <a:srgbClr val="5C582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strike="noStrike" cap="none">
                <a:solidFill>
                  <a:srgbClr val="5C5827"/>
                </a:solidFill>
                <a:latin typeface="Comic Sans MS"/>
                <a:ea typeface="Comic Sans MS"/>
                <a:cs typeface="Comic Sans MS"/>
                <a:sym typeface="Comic Sans MS"/>
              </a:rPr>
              <a:t>ile yürüten merkezlerdir.</a:t>
            </a:r>
            <a:endParaRPr sz="2000" b="0" i="0" u="none" strike="noStrike" cap="none">
              <a:solidFill>
                <a:srgbClr val="5C582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635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5C582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1" name="Google Shape;441;p39"/>
          <p:cNvGrpSpPr/>
          <p:nvPr/>
        </p:nvGrpSpPr>
        <p:grpSpPr>
          <a:xfrm>
            <a:off x="5148235" y="1844634"/>
            <a:ext cx="3382839" cy="3600406"/>
            <a:chOff x="683568" y="2509797"/>
            <a:chExt cx="3084562" cy="2687873"/>
          </a:xfrm>
        </p:grpSpPr>
        <p:pic>
          <p:nvPicPr>
            <p:cNvPr id="442" name="Google Shape;442;p39"/>
            <p:cNvPicPr preferRelativeResize="0"/>
            <p:nvPr/>
          </p:nvPicPr>
          <p:blipFill rotWithShape="1">
            <a:blip r:embed="rId3">
              <a:alphaModFix/>
            </a:blip>
            <a:srcRect t="16106" b="10949"/>
            <a:stretch/>
          </p:blipFill>
          <p:spPr>
            <a:xfrm>
              <a:off x="1475656" y="2509797"/>
              <a:ext cx="2292474" cy="2687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3568" y="2509797"/>
              <a:ext cx="792088" cy="26878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55775"/>
            <a:ext cx="8796300" cy="49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425450" y="512762"/>
            <a:ext cx="826140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ŞİDDET ÖNLEME VE İZLEME MERKEZLERİNDE </a:t>
            </a:r>
            <a:br>
              <a:rPr lang="en-US" sz="24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SUNULAN HİZMETLER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KADIN KONUKEVLERİ</a:t>
            </a:r>
            <a:endParaRPr/>
          </a:p>
        </p:txBody>
      </p:sp>
      <p:sp>
        <p:nvSpPr>
          <p:cNvPr id="456" name="Google Shape;456;p41"/>
          <p:cNvSpPr txBox="1">
            <a:spLocks noGrp="1"/>
          </p:cNvSpPr>
          <p:nvPr>
            <p:ph type="body" idx="4294967295"/>
          </p:nvPr>
        </p:nvSpPr>
        <p:spPr>
          <a:xfrm>
            <a:off x="179512" y="1628800"/>
            <a:ext cx="8507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Şiddete uğrayan kadınların, şiddetten korunması, sorunlarının çözülmesi, güçlendirilmesi ve bu dönemde varsa beraberindeki çocukları ile birlikte ihtiyaçlarının da karşılanmak suretiyle geçici süreyle kalabilecekleri yatılı sosyal hizmet kuruluşlarıdır.</a:t>
            </a:r>
            <a:endParaRPr/>
          </a:p>
          <a:p>
            <a:pPr marL="11430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Konukevlerinde gizlilik önemlidir. Bu nedenle adres bilgileri paylaşılmamaktadır.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7" name="Google Shape;45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2" y="2060575"/>
            <a:ext cx="3600450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"/>
          <p:cNvSpPr txBox="1">
            <a:spLocks noGrp="1"/>
          </p:cNvSpPr>
          <p:nvPr>
            <p:ph type="title"/>
          </p:nvPr>
        </p:nvSpPr>
        <p:spPr>
          <a:xfrm>
            <a:off x="900112" y="404812"/>
            <a:ext cx="73137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r>
              <a:rPr lang="en-US" sz="3200" b="0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KADIN KONUKEVLERİNDE                           SUNULAN HİZMETLER</a:t>
            </a:r>
            <a:endParaRPr/>
          </a:p>
        </p:txBody>
      </p:sp>
      <p:pic>
        <p:nvPicPr>
          <p:cNvPr id="463" name="Google Shape;463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73550" y="1889125"/>
            <a:ext cx="4432200" cy="42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162" y="1916112"/>
            <a:ext cx="3595686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3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500"/>
              <a:buFont typeface="Comic Sans MS"/>
              <a:buNone/>
            </a:pPr>
            <a:r>
              <a:rPr lang="en-US" sz="35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SON SÖZ</a:t>
            </a:r>
            <a:endParaRPr/>
          </a:p>
        </p:txBody>
      </p:sp>
      <p:sp>
        <p:nvSpPr>
          <p:cNvPr id="470" name="Google Shape;470;p43"/>
          <p:cNvSpPr txBox="1">
            <a:spLocks noGrp="1"/>
          </p:cNvSpPr>
          <p:nvPr>
            <p:ph type="body" idx="1"/>
          </p:nvPr>
        </p:nvSpPr>
        <p:spPr>
          <a:xfrm>
            <a:off x="490537" y="1628775"/>
            <a:ext cx="8229600" cy="49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400"/>
              <a:buFont typeface="Calibri"/>
              <a:buChar char="*"/>
            </a:pPr>
            <a:r>
              <a:rPr lang="en-US" sz="2400" b="0" i="0" u="none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Kadına yönelik şiddetle mücadelede köklü ve gerçekçi bir çözüm için çok taraflı mücadele zorunludur.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23A28"/>
              </a:buClr>
              <a:buSzPts val="2400"/>
              <a:buFont typeface="Calibri"/>
              <a:buChar char="*"/>
            </a:pPr>
            <a:r>
              <a:rPr lang="en-US" sz="2400" b="0" i="0" u="none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Kalıp yargıların ve tutumların ortadan kaldırılması, davranış biçimlerinin değiştirilmesi gerekmektedir.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23A28"/>
              </a:buClr>
              <a:buSzPts val="2400"/>
              <a:buFont typeface="Calibri"/>
              <a:buChar char="*"/>
            </a:pPr>
            <a:r>
              <a:rPr lang="en-US" sz="2400" b="0" i="0" u="none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konuda her birimizin sorumluluğu bulunmaktadır.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1700" b="0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1700" b="0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-US" sz="2700" b="1" i="1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		GÜÇLÜ KADIN;</a:t>
            </a:r>
            <a:endParaRPr/>
          </a:p>
          <a:p>
            <a:pPr marL="457200" marR="0" lvl="1" indent="0" algn="just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r>
              <a:rPr lang="en-US" sz="2700" b="1" i="1" u="none" strike="noStrike" cap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GÜÇLÜ AİLE;</a:t>
            </a:r>
            <a:endParaRPr/>
          </a:p>
          <a:p>
            <a:pPr marL="457200" marR="0" lvl="1" indent="0" algn="just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r>
              <a:rPr lang="en-US" sz="2700" b="1" i="1" u="none" strike="noStrike" cap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GÜÇLÜ TOPLUM.</a:t>
            </a:r>
            <a:endParaRPr/>
          </a:p>
          <a:p>
            <a:pPr marL="342900" marR="0" lvl="0" indent="-1905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>
              <a:solidFill>
                <a:srgbClr val="63604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79387" y="115887"/>
            <a:ext cx="8739300" cy="1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6042"/>
              </a:buClr>
              <a:buSzPts val="3200"/>
              <a:buFont typeface="Comic Sans MS"/>
              <a:buNone/>
            </a:pPr>
            <a:r>
              <a:rPr lang="en-US" sz="3200" b="1" i="0" u="sng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KADINA YÖNELİK ŞİDDET VE EV İÇİ ŞİDDETE HEP BİRLİKTE SON VERELİM</a:t>
            </a:r>
            <a:r>
              <a:rPr lang="en-US" sz="3200" b="1" i="0" u="none">
                <a:solidFill>
                  <a:srgbClr val="636042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/>
          </a:p>
        </p:txBody>
      </p:sp>
      <p:sp>
        <p:nvSpPr>
          <p:cNvPr id="476" name="Google Shape;476;p44"/>
          <p:cNvSpPr/>
          <p:nvPr/>
        </p:nvSpPr>
        <p:spPr>
          <a:xfrm>
            <a:off x="1475656" y="5517232"/>
            <a:ext cx="6912900" cy="12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glow rad="50800">
              <a:srgbClr val="5C5827">
                <a:alpha val="36862"/>
              </a:srgbClr>
            </a:glo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omic Sans MS"/>
              <a:buNone/>
            </a:pPr>
            <a:r>
              <a:rPr lang="en-US" sz="3200" b="1" i="0" u="none" strike="noStrike" cap="none" dirty="0" err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Katılımınız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 dirty="0" err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İçin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 dirty="0" err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Teşekkür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 dirty="0" err="1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Ederiz</a:t>
            </a:r>
            <a:r>
              <a:rPr lang="tr-TR" sz="3200" b="1" i="0" u="none" strike="noStrike" cap="none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pic>
        <p:nvPicPr>
          <p:cNvPr id="477" name="Google Shape;477;p44" descr="C:\Users\Casper\Desktop\kadına yönelik şiddet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2252662"/>
            <a:ext cx="3457575" cy="28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4" descr="C:\Users\Casper\Desktop\kadına yönelik şiddet\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3800" y="2252662"/>
            <a:ext cx="3797299" cy="2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323850" y="1785937"/>
            <a:ext cx="4608600" cy="4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	Kadına Yönelik Şiddet ve       Ev İçi Şiddet </a:t>
            </a:r>
            <a:r>
              <a:rPr lang="en-US" sz="2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SUÇTUR!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0" i="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	Kadına Yönelik Şiddet </a:t>
            </a:r>
            <a:r>
              <a:rPr lang="en-US" sz="2200" b="1" i="1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insan onuruna yönelik </a:t>
            </a:r>
            <a:r>
              <a:rPr lang="en-US" sz="2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SUÇTUR!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0" i="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222222"/>
                </a:solidFill>
                <a:latin typeface="Comic Sans MS"/>
                <a:ea typeface="Comic Sans MS"/>
                <a:cs typeface="Comic Sans MS"/>
                <a:sym typeface="Comic Sans MS"/>
              </a:rPr>
              <a:t>	Kadına Yönelik Şiddet Bir </a:t>
            </a:r>
            <a:r>
              <a:rPr lang="en-US" sz="2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İNSAN HAKLARI İHLALİDİR.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88900" algn="l" rtl="0"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1" descr="C:\Users\Casper\Desktop\kadına yönelik şiddet\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1773237"/>
            <a:ext cx="3744912" cy="444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/>
        </p:nvSpPr>
        <p:spPr>
          <a:xfrm rot="-480027">
            <a:off x="6394436" y="3303577"/>
            <a:ext cx="2787666" cy="858854"/>
          </a:xfrm>
          <a:prstGeom prst="flowChartTerminator">
            <a:avLst/>
          </a:prstGeom>
          <a:solidFill>
            <a:srgbClr val="E8B54D"/>
          </a:solidFill>
          <a:ln>
            <a:noFill/>
          </a:ln>
          <a:effectLst>
            <a:outerShdw blurRad="63500" dist="17960" dir="13500000">
              <a:srgbClr val="997A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Yalnızlık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ŞİDDETİN ETKİLERİ</a:t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 rot="419971">
            <a:off x="5815002" y="2535226"/>
            <a:ext cx="2155817" cy="865214"/>
          </a:xfrm>
          <a:prstGeom prst="flowChartTerminator">
            <a:avLst/>
          </a:prstGeom>
          <a:solidFill>
            <a:schemeClr val="accent2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13500000">
              <a:srgbClr val="995C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     Utanma</a:t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 rot="960011">
            <a:off x="7178667" y="1901828"/>
            <a:ext cx="2381254" cy="903315"/>
          </a:xfrm>
          <a:prstGeom prst="flowChartTerminator">
            <a:avLst/>
          </a:prstGeom>
          <a:solidFill>
            <a:srgbClr val="FFCC00"/>
          </a:solidFill>
          <a:ln>
            <a:noFill/>
          </a:ln>
          <a:effectLst>
            <a:outerShdw blurRad="63500" dist="17960" dir="13500000">
              <a:srgbClr val="997A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Suçluluk</a:t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5364162" y="1430337"/>
            <a:ext cx="2063772" cy="996948"/>
          </a:xfrm>
          <a:prstGeom prst="flowChartTerminator">
            <a:avLst/>
          </a:prstGeom>
          <a:solidFill>
            <a:srgbClr val="FF9900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13500000">
              <a:srgbClr val="995C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Fiziksel rahatsızlıklar</a:t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 rot="840027">
            <a:off x="6977050" y="4246570"/>
            <a:ext cx="2516195" cy="1085853"/>
          </a:xfrm>
          <a:prstGeom prst="flowChartTerminator">
            <a:avLst/>
          </a:prstGeom>
          <a:solidFill>
            <a:srgbClr val="A5957E"/>
          </a:solidFill>
          <a:ln>
            <a:noFill/>
          </a:ln>
          <a:effectLst>
            <a:outerShdw blurRad="63500" dist="17960" dir="13500000">
              <a:srgbClr val="997A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Başarısızlık hissi</a:t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 rot="600021">
            <a:off x="6985002" y="5400683"/>
            <a:ext cx="2068524" cy="1227162"/>
          </a:xfrm>
          <a:prstGeom prst="flowChartTerminator">
            <a:avLst/>
          </a:prstGeom>
          <a:solidFill>
            <a:srgbClr val="FF9900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13500000">
              <a:srgbClr val="995C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Değersizlik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hissi</a:t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 rot="-599968">
            <a:off x="3817942" y="3582996"/>
            <a:ext cx="2335226" cy="996974"/>
          </a:xfrm>
          <a:prstGeom prst="flowChartTerminator">
            <a:avLst/>
          </a:prstGeom>
          <a:solidFill>
            <a:srgbClr val="B5AE53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13500000">
              <a:srgbClr val="995C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İstismarı önemsememe</a:t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 rot="359983">
            <a:off x="3778240" y="2220906"/>
            <a:ext cx="2266972" cy="1166800"/>
          </a:xfrm>
          <a:prstGeom prst="flowChartTerminator">
            <a:avLst/>
          </a:prstGeom>
          <a:solidFill>
            <a:srgbClr val="ECBBB2"/>
          </a:solidFill>
          <a:ln>
            <a:noFill/>
          </a:ln>
          <a:effectLst>
            <a:outerShdw blurRad="63500" dist="17960" dir="13500000">
              <a:srgbClr val="997A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Düşük Özgüven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4171950" y="4570412"/>
            <a:ext cx="3001968" cy="1104894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63500" dist="17960" dir="13500000">
              <a:srgbClr val="997A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Kendinden memnuniyetsizlik</a:t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 rot="-240009">
            <a:off x="3851278" y="5729283"/>
            <a:ext cx="2687647" cy="998517"/>
          </a:xfrm>
          <a:prstGeom prst="flowChartTerminator">
            <a:avLst/>
          </a:prstGeom>
          <a:solidFill>
            <a:srgbClr val="00B0F0"/>
          </a:solidFill>
          <a:ln w="25400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7960" dir="13500000">
              <a:srgbClr val="995C00">
                <a:alpha val="7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100"/>
              <a:buFont typeface="Trebuchet MS"/>
              <a:buNone/>
            </a:pPr>
            <a:r>
              <a:rPr lang="en-US" sz="2100" b="1" i="0" u="none">
                <a:solidFill>
                  <a:srgbClr val="292929"/>
                </a:solidFill>
                <a:latin typeface="Trebuchet MS"/>
                <a:ea typeface="Trebuchet MS"/>
                <a:cs typeface="Trebuchet MS"/>
                <a:sym typeface="Trebuchet MS"/>
              </a:rPr>
              <a:t>Konsantrasyon güçlüğü</a:t>
            </a:r>
            <a:endParaRPr/>
          </a:p>
        </p:txBody>
      </p:sp>
      <p:pic>
        <p:nvPicPr>
          <p:cNvPr id="186" name="Google Shape;186;p22" descr="effects of domestic violence on victims ile ilgili görsel sonucu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773237"/>
            <a:ext cx="3210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425450" y="620712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KADINA YÖNELİK ŞİDDETİN ÇOCUKLAR ÜZERİNDEKİ ETKİLERİ</a:t>
            </a:r>
            <a:b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179387" y="4508500"/>
            <a:ext cx="4176600" cy="22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Antisosyal özellikler,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yıkıcı davranışlar -Kişilik bozuklukları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Düşük akademik başarı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İntihar eğilimi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806575"/>
            <a:ext cx="3416300" cy="23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3429000"/>
            <a:ext cx="2879725" cy="324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3862387" y="1701800"/>
            <a:ext cx="4824300" cy="2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Düşük benlik saygısı, kendine güvensizlik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İletişim sorunları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Uyum sorunları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Suça yönelme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323850" y="650875"/>
            <a:ext cx="82599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ÇOCUKLAR AİLE İÇİ ŞİDDETTEN NELER ÖĞRENİR</a:t>
            </a:r>
            <a:b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201" name="Google Shape;201;p24"/>
          <p:cNvSpPr>
            <a:spLocks noGrp="1"/>
          </p:cNvSpPr>
          <p:nvPr>
            <p:ph type="body" idx="1"/>
          </p:nvPr>
        </p:nvSpPr>
        <p:spPr>
          <a:xfrm>
            <a:off x="684212" y="4149725"/>
            <a:ext cx="3321000" cy="1849500"/>
          </a:xfrm>
          <a:prstGeom prst="cloudCallout">
            <a:avLst>
              <a:gd name="adj1" fmla="val -2369"/>
              <a:gd name="adj2" fmla="val 27094"/>
            </a:avLst>
          </a:prstGeom>
          <a:solidFill>
            <a:srgbClr val="33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 uygulayan aile üyesine genellikle bir ceza verilmez.</a:t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 rot="-240011">
            <a:off x="1074718" y="1679571"/>
            <a:ext cx="2881319" cy="1927092"/>
          </a:xfrm>
          <a:prstGeom prst="cloudCallout">
            <a:avLst>
              <a:gd name="adj1" fmla="val 13598"/>
              <a:gd name="adj2" fmla="val 27181"/>
            </a:avLst>
          </a:prstGeom>
          <a:solidFill>
            <a:srgbClr val="00008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Comic Sans MS"/>
              <a:buNone/>
            </a:pPr>
            <a:r>
              <a:rPr lang="en-US" sz="16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Şiddet, çatışmaları çözmek için kullanılan uygun bir yöntemdir.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24"/>
          <p:cNvSpPr/>
          <p:nvPr/>
        </p:nvSpPr>
        <p:spPr>
          <a:xfrm rot="-300013">
            <a:off x="4708584" y="1673215"/>
            <a:ext cx="3028927" cy="1857478"/>
          </a:xfrm>
          <a:prstGeom prst="cloudCallout">
            <a:avLst>
              <a:gd name="adj1" fmla="val 14944"/>
              <a:gd name="adj2" fmla="val 26297"/>
            </a:avLst>
          </a:prstGeom>
          <a:solidFill>
            <a:srgbClr val="FF66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ic Sans MS"/>
              <a:buNone/>
            </a:pPr>
            <a:r>
              <a:rPr lang="en-US" sz="2000" b="1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Şiddet, aile ilişkilerinin bir parçasıdır.</a:t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 rot="180030">
            <a:off x="4619632" y="4029089"/>
            <a:ext cx="3455938" cy="1800366"/>
          </a:xfrm>
          <a:prstGeom prst="cloudCallout">
            <a:avLst>
              <a:gd name="adj1" fmla="val 8880"/>
              <a:gd name="adj2" fmla="val 31238"/>
            </a:avLst>
          </a:pr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Comic Sans MS"/>
              <a:buNone/>
            </a:pPr>
            <a:r>
              <a:rPr lang="en-US" sz="1600" b="1" i="0" u="none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Şiddet, diğer insanları kontrol etmek için kullanılacak bir  yoldur.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b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NESİLDEN NESİLE GEÇİŞ</a:t>
            </a:r>
            <a:b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1"/>
          </p:nvPr>
        </p:nvSpPr>
        <p:spPr>
          <a:xfrm>
            <a:off x="4500562" y="1752600"/>
            <a:ext cx="41862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6B7D72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6B7D72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Tanık olunarak ya da bizzat mağduru olarak öğrenilen şiddet davranışı tekrarlanma eğilimi gösterir.</a:t>
            </a:r>
            <a:endParaRPr/>
          </a:p>
          <a:p>
            <a:pPr marL="342900" marR="0" lvl="0" indent="-254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3200" b="1" i="0" u="none">
              <a:solidFill>
                <a:srgbClr val="6B7D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-36512" y="2708275"/>
            <a:ext cx="29718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B7D72"/>
              </a:buClr>
              <a:buSzPts val="3600"/>
              <a:buFont typeface="Comic Sans MS"/>
              <a:buNone/>
            </a:pPr>
            <a:r>
              <a:rPr lang="en-US" sz="3600" b="1" i="0" u="none">
                <a:solidFill>
                  <a:srgbClr val="6B7D72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“Nesiller arası şiddet döngüsü” </a:t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 rot="-2040184">
            <a:off x="3125731" y="3078193"/>
            <a:ext cx="1355597" cy="2043046"/>
          </a:xfrm>
          <a:prstGeom prst="curvedRightArrow">
            <a:avLst>
              <a:gd name="adj1" fmla="val 14434"/>
              <a:gd name="adj2" fmla="val 19809"/>
              <a:gd name="adj3" fmla="val 162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425450" y="407987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KADINA YÖNELİK ŞİDDETLE MÜCADELE NEDEN ÖNEMLİDİR?</a:t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1063625" y="2397125"/>
            <a:ext cx="6532500" cy="6477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ic Sans MS"/>
              <a:buNone/>
            </a:pPr>
            <a:r>
              <a:rPr lang="en-US" sz="17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Kadına yönelik şiddet suça eğilimi artırır. Evle sınırlı kalmaz, toplumsal nitelik taşır.</a:t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401637" y="1700212"/>
            <a:ext cx="6691200" cy="576300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25400" cap="flat" cmpd="sng">
            <a:solidFill>
              <a:srgbClr val="D996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ic Sans MS"/>
              <a:buNone/>
            </a:pPr>
            <a:r>
              <a:rPr lang="en-US" sz="17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Kadına yönelik şiddet öğrenilen bir davranış kalıbı olarak babadan anneye, çocuğa, kardeşe, yaşlıya sirayet eder.</a:t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1331912" y="3213100"/>
            <a:ext cx="6553200" cy="5763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Kadına yönelik şiddet sosyal ve ekonomik kalkınmaya engeldir.</a:t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1835150" y="3933825"/>
            <a:ext cx="6553200" cy="5748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Toplumsal cinsiyet eşitliğinin sağlanmasının önündeki en temel engellerden biridir</a:t>
            </a:r>
            <a:r>
              <a:rPr lang="en-US"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2266950" y="4652962"/>
            <a:ext cx="6488100" cy="576300"/>
          </a:xfrm>
          <a:prstGeom prst="roundRect">
            <a:avLst>
              <a:gd name="adj" fmla="val 16667"/>
            </a:avLst>
          </a:prstGeom>
          <a:solidFill>
            <a:srgbClr val="F5DDD9"/>
          </a:solidFill>
          <a:ln w="25400" cap="flat" cmpd="sng">
            <a:solidFill>
              <a:srgbClr val="E298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Kadına yönelik şiddet en yaygın insan hakları ihlalidir</a:t>
            </a:r>
            <a:r>
              <a:rPr lang="en-US"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223" name="Google Shape;223;p26"/>
          <p:cNvSpPr txBox="1"/>
          <p:nvPr/>
        </p:nvSpPr>
        <p:spPr>
          <a:xfrm>
            <a:off x="555625" y="5532437"/>
            <a:ext cx="7632600" cy="865200"/>
          </a:xfrm>
          <a:prstGeom prst="rect">
            <a:avLst/>
          </a:prstGeom>
          <a:solidFill>
            <a:srgbClr val="F5DDD9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Sonuç olarak kadına yönelik şiddet, bir kadın sorunu değil, toplumsal bir sorundur.</a:t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6732587" y="1895475"/>
            <a:ext cx="360300" cy="649200"/>
          </a:xfrm>
          <a:prstGeom prst="downArrow">
            <a:avLst>
              <a:gd name="adj1" fmla="val 15600"/>
              <a:gd name="adj2" fmla="val 500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8027987" y="4184650"/>
            <a:ext cx="360300" cy="649200"/>
          </a:xfrm>
          <a:prstGeom prst="downArrow">
            <a:avLst>
              <a:gd name="adj1" fmla="val 15600"/>
              <a:gd name="adj2" fmla="val 500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7524750" y="3357562"/>
            <a:ext cx="360300" cy="647700"/>
          </a:xfrm>
          <a:prstGeom prst="downArrow">
            <a:avLst>
              <a:gd name="adj1" fmla="val 15600"/>
              <a:gd name="adj2" fmla="val 500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7237412" y="2644775"/>
            <a:ext cx="360300" cy="649200"/>
          </a:xfrm>
          <a:prstGeom prst="downArrow">
            <a:avLst>
              <a:gd name="adj1" fmla="val 15600"/>
              <a:gd name="adj2" fmla="val 50000"/>
            </a:avLst>
          </a:prstGeom>
          <a:gradFill>
            <a:gsLst>
              <a:gs pos="0">
                <a:srgbClr val="FFFEFE"/>
              </a:gs>
              <a:gs pos="68000">
                <a:srgbClr val="DB948D"/>
              </a:gs>
              <a:gs pos="81000">
                <a:srgbClr val="DA9089"/>
              </a:gs>
              <a:gs pos="86000">
                <a:srgbClr val="DD9C96"/>
              </a:gs>
              <a:gs pos="100000">
                <a:srgbClr val="F0D7D5"/>
              </a:gs>
            </a:gsLst>
            <a:lin ang="5400012" scaled="0"/>
          </a:gradFill>
          <a:ln w="9525" cap="flat" cmpd="sng">
            <a:solidFill>
              <a:srgbClr val="CE4F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/>
        </p:nvSpPr>
        <p:spPr>
          <a:xfrm>
            <a:off x="198437" y="476250"/>
            <a:ext cx="87837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3A28"/>
              </a:buClr>
              <a:buSzPts val="4400"/>
              <a:buFont typeface="Comic Sans MS"/>
              <a:buNone/>
            </a:pPr>
            <a:r>
              <a:rPr lang="en-US" sz="4400" b="1" i="0" u="none">
                <a:solidFill>
                  <a:srgbClr val="A23A28"/>
                </a:solidFill>
                <a:latin typeface="Comic Sans MS"/>
                <a:ea typeface="Comic Sans MS"/>
                <a:cs typeface="Comic Sans MS"/>
                <a:sym typeface="Comic Sans MS"/>
              </a:rPr>
              <a:t>Uluslararası ve Ulusal Mevzuat</a:t>
            </a:r>
            <a:endParaRPr/>
          </a:p>
        </p:txBody>
      </p:sp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1989137"/>
            <a:ext cx="60134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zacı">
  <a:themeElements>
    <a:clrScheme name="Eczacı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czacı">
  <a:themeElements>
    <a:clrScheme name="Eczacı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czacı">
  <a:themeElements>
    <a:clrScheme name="Eczacı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czacı">
  <a:themeElements>
    <a:clrScheme name="Eczacı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czacı">
  <a:themeElements>
    <a:clrScheme name="Eczacı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czacı">
  <a:themeElements>
    <a:clrScheme name="Eczacı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Eczacı">
  <a:themeElements>
    <a:clrScheme name="Eczacı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936</Words>
  <Application>Microsoft Office PowerPoint</Application>
  <PresentationFormat>Ekran Gösterisi (4:3)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7</vt:i4>
      </vt:variant>
      <vt:variant>
        <vt:lpstr>Slayt Başlıkları</vt:lpstr>
      </vt:variant>
      <vt:variant>
        <vt:i4>26</vt:i4>
      </vt:variant>
    </vt:vector>
  </HeadingPairs>
  <TitlesOfParts>
    <vt:vector size="42" baseType="lpstr">
      <vt:lpstr>Arial</vt:lpstr>
      <vt:lpstr>Book Antiqua</vt:lpstr>
      <vt:lpstr>Calibri</vt:lpstr>
      <vt:lpstr>Century Gothic</vt:lpstr>
      <vt:lpstr>Comic Sans MS</vt:lpstr>
      <vt:lpstr>Garamond</vt:lpstr>
      <vt:lpstr>Noto Sans Symbols</vt:lpstr>
      <vt:lpstr>Times New Roman</vt:lpstr>
      <vt:lpstr>Trebuchet MS</vt:lpstr>
      <vt:lpstr>Eczacı</vt:lpstr>
      <vt:lpstr>1_Eczacı</vt:lpstr>
      <vt:lpstr>2_Eczacı</vt:lpstr>
      <vt:lpstr>3_Eczacı</vt:lpstr>
      <vt:lpstr>4_Eczacı</vt:lpstr>
      <vt:lpstr>5_Eczacı</vt:lpstr>
      <vt:lpstr>6_Eczacı</vt:lpstr>
      <vt:lpstr> KADINA YÖNELİK ŞİDDETLE MÜCADELE </vt:lpstr>
      <vt:lpstr>KADINA YÖNELİK ŞİDDETLE İLGİLİ BAZI TEMEL TANIMLAR</vt:lpstr>
      <vt:lpstr>PowerPoint Sunusu</vt:lpstr>
      <vt:lpstr>ŞİDDETİN ETKİLERİ</vt:lpstr>
      <vt:lpstr>KADINA YÖNELİK ŞİDDETİN ÇOCUKLAR ÜZERİNDEKİ ETKİLERİ </vt:lpstr>
      <vt:lpstr>ÇOCUKLAR AİLE İÇİ ŞİDDETTEN NELER ÖĞRENİR </vt:lpstr>
      <vt:lpstr> NESİLDEN NESİLE GEÇİŞ </vt:lpstr>
      <vt:lpstr>KADINA YÖNELİK ŞİDDETLE MÜCADELE NEDEN ÖNEMLİDİR?</vt:lpstr>
      <vt:lpstr>PowerPoint Sunusu</vt:lpstr>
      <vt:lpstr>PowerPoint Sunusu</vt:lpstr>
      <vt:lpstr> ULUSLARARASI DÜZENLEMELER </vt:lpstr>
      <vt:lpstr>ULUSAL DÜZENLEMELER  </vt:lpstr>
      <vt:lpstr>20 MART 2012 TARİHİNDE YÜRÜRLÜĞE GİREN 6284 SAYILI KANUNUN AMACI;</vt:lpstr>
      <vt:lpstr>TEDBİR KARARI </vt:lpstr>
      <vt:lpstr>PowerPoint Sunusu</vt:lpstr>
      <vt:lpstr>PowerPoint Sunusu</vt:lpstr>
      <vt:lpstr>TEDBİR KARARININ VERİLEBİLMESİ</vt:lpstr>
      <vt:lpstr>İHBAR</vt:lpstr>
      <vt:lpstr>KURUMSAL HİZMET BİRİMLERİMİZ</vt:lpstr>
      <vt:lpstr>İLK KABUL BİRİMLERİ</vt:lpstr>
      <vt:lpstr>ŞİDDET ÖNLEME VE İZLEME MERKEZLERİ (ŞÖNİM)</vt:lpstr>
      <vt:lpstr>ŞİDDET ÖNLEME VE İZLEME MERKEZLERİNDE  SUNULAN HİZMETLER</vt:lpstr>
      <vt:lpstr>KADIN KONUKEVLERİ</vt:lpstr>
      <vt:lpstr>KADIN KONUKEVLERİNDE                           SUNULAN HİZMETLER</vt:lpstr>
      <vt:lpstr>SON SÖZ</vt:lpstr>
      <vt:lpstr>KADINA YÖNELİK ŞİDDET VE EV İÇİ ŞİDDETE HEP BİRLİKTE SON VERELİM!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KADINA YÖNELİK ŞİDDETLE MÜCADELE </dc:title>
  <cp:lastModifiedBy>koçak</cp:lastModifiedBy>
  <cp:revision>1</cp:revision>
  <dcterms:modified xsi:type="dcterms:W3CDTF">2021-04-09T05:25:15Z</dcterms:modified>
</cp:coreProperties>
</file>