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43.xml"/>
  <Override ContentType="application/vnd.openxmlformats-officedocument.presentationml.slide+xml" PartName="/ppt/slides/slide18.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4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Lst>
  <p:sldSz cy="13716000" cx="243824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7.xml"/><Relationship Id="rId42" Type="http://schemas.openxmlformats.org/officeDocument/2006/relationships/slide" Target="slides/slide39.xml"/><Relationship Id="rId41" Type="http://schemas.openxmlformats.org/officeDocument/2006/relationships/slide" Target="slides/slide38.xml"/><Relationship Id="rId44" Type="http://schemas.openxmlformats.org/officeDocument/2006/relationships/slide" Target="slides/slide41.xml"/><Relationship Id="rId43" Type="http://schemas.openxmlformats.org/officeDocument/2006/relationships/slide" Target="slides/slide40.xml"/><Relationship Id="rId46" Type="http://schemas.openxmlformats.org/officeDocument/2006/relationships/slide" Target="slides/slide43.xml"/><Relationship Id="rId45" Type="http://schemas.openxmlformats.org/officeDocument/2006/relationships/slide" Target="slides/slide42.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48" Type="http://schemas.openxmlformats.org/officeDocument/2006/relationships/slide" Target="slides/slide45.xml"/><Relationship Id="rId47" Type="http://schemas.openxmlformats.org/officeDocument/2006/relationships/slide" Target="slides/slide44.xml"/><Relationship Id="rId49" Type="http://schemas.openxmlformats.org/officeDocument/2006/relationships/slide" Target="slides/slide46.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1" Type="http://schemas.openxmlformats.org/officeDocument/2006/relationships/slide" Target="slides/slide28.xml"/><Relationship Id="rId30" Type="http://schemas.openxmlformats.org/officeDocument/2006/relationships/slide" Target="slides/slide27.xml"/><Relationship Id="rId33" Type="http://schemas.openxmlformats.org/officeDocument/2006/relationships/slide" Target="slides/slide30.xml"/><Relationship Id="rId32" Type="http://schemas.openxmlformats.org/officeDocument/2006/relationships/slide" Target="slides/slide29.xml"/><Relationship Id="rId35" Type="http://schemas.openxmlformats.org/officeDocument/2006/relationships/slide" Target="slides/slide32.xml"/><Relationship Id="rId34" Type="http://schemas.openxmlformats.org/officeDocument/2006/relationships/slide" Target="slides/slide31.xml"/><Relationship Id="rId37" Type="http://schemas.openxmlformats.org/officeDocument/2006/relationships/slide" Target="slides/slide34.xml"/><Relationship Id="rId36" Type="http://schemas.openxmlformats.org/officeDocument/2006/relationships/slide" Target="slides/slide33.xml"/><Relationship Id="rId39" Type="http://schemas.openxmlformats.org/officeDocument/2006/relationships/slide" Target="slides/slide36.xml"/><Relationship Id="rId38" Type="http://schemas.openxmlformats.org/officeDocument/2006/relationships/slide" Target="slides/slide35.xml"/><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4" Type="http://schemas.openxmlformats.org/officeDocument/2006/relationships/slide" Target="slides/slide21.xml"/><Relationship Id="rId23" Type="http://schemas.openxmlformats.org/officeDocument/2006/relationships/slide" Target="slides/slide20.xml"/><Relationship Id="rId26" Type="http://schemas.openxmlformats.org/officeDocument/2006/relationships/slide" Target="slides/slide23.xml"/><Relationship Id="rId25" Type="http://schemas.openxmlformats.org/officeDocument/2006/relationships/slide" Target="slides/slide22.xml"/><Relationship Id="rId28" Type="http://schemas.openxmlformats.org/officeDocument/2006/relationships/slide" Target="slides/slide25.xml"/><Relationship Id="rId27" Type="http://schemas.openxmlformats.org/officeDocument/2006/relationships/slide" Target="slides/slide24.xml"/><Relationship Id="rId29" Type="http://schemas.openxmlformats.org/officeDocument/2006/relationships/slide" Target="slides/slide26.xml"/><Relationship Id="rId51" Type="http://schemas.openxmlformats.org/officeDocument/2006/relationships/slide" Target="slides/slide48.xml"/><Relationship Id="rId50" Type="http://schemas.openxmlformats.org/officeDocument/2006/relationships/slide" Target="slides/slide47.xml"/><Relationship Id="rId53" Type="http://schemas.openxmlformats.org/officeDocument/2006/relationships/slide" Target="slides/slide50.xml"/><Relationship Id="rId52" Type="http://schemas.openxmlformats.org/officeDocument/2006/relationships/slide" Target="slides/slide49.xml"/><Relationship Id="rId11" Type="http://schemas.openxmlformats.org/officeDocument/2006/relationships/slide" Target="slides/slide8.xml"/><Relationship Id="rId55" Type="http://schemas.openxmlformats.org/officeDocument/2006/relationships/slide" Target="slides/slide52.xml"/><Relationship Id="rId10" Type="http://schemas.openxmlformats.org/officeDocument/2006/relationships/slide" Target="slides/slide7.xml"/><Relationship Id="rId54" Type="http://schemas.openxmlformats.org/officeDocument/2006/relationships/slide" Target="slides/slide51.xml"/><Relationship Id="rId13" Type="http://schemas.openxmlformats.org/officeDocument/2006/relationships/slide" Target="slides/slide10.xml"/><Relationship Id="rId57" Type="http://schemas.openxmlformats.org/officeDocument/2006/relationships/slide" Target="slides/slide54.xml"/><Relationship Id="rId12" Type="http://schemas.openxmlformats.org/officeDocument/2006/relationships/slide" Target="slides/slide9.xml"/><Relationship Id="rId56" Type="http://schemas.openxmlformats.org/officeDocument/2006/relationships/slide" Target="slides/slide53.xml"/><Relationship Id="rId15" Type="http://schemas.openxmlformats.org/officeDocument/2006/relationships/slide" Target="slides/slide12.xml"/><Relationship Id="rId59" Type="http://schemas.openxmlformats.org/officeDocument/2006/relationships/slide" Target="slides/slide56.xml"/><Relationship Id="rId14" Type="http://schemas.openxmlformats.org/officeDocument/2006/relationships/slide" Target="slides/slide11.xml"/><Relationship Id="rId58" Type="http://schemas.openxmlformats.org/officeDocument/2006/relationships/slide" Target="slides/slide55.xml"/><Relationship Id="rId17" Type="http://schemas.openxmlformats.org/officeDocument/2006/relationships/slide" Target="slides/slide14.xml"/><Relationship Id="rId16" Type="http://schemas.openxmlformats.org/officeDocument/2006/relationships/slide" Target="slides/slide13.xml"/><Relationship Id="rId19" Type="http://schemas.openxmlformats.org/officeDocument/2006/relationships/slide" Target="slides/slide16.xml"/><Relationship Id="rId18"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ÖĞRETMEN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 xmlns:a16="http://schemas.microsoft.com/office/drawing/2014/main" id="{34C0E7B8-1A10-824C-B0FC-78F8D55A108B}"/>
              </a:ext>
            </a:extLst>
          </p:cNvPr>
          <p:cNvSpPr/>
          <p:nvPr/>
        </p:nvSpPr>
        <p:spPr>
          <a:xfrm>
            <a:off x="1382751" y="2838450"/>
            <a:ext cx="16369990"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0" indent="0">
              <a:lnSpc>
                <a:spcPct val="100000"/>
              </a:lnSpc>
              <a:buClr>
                <a:srgbClr val="FF0000"/>
              </a:buClr>
              <a:buNone/>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a:t>
            </a:r>
            <a:r>
              <a:rPr lang="tr-TR" sz="5400" dirty="0" smtClean="0">
                <a:solidFill>
                  <a:prstClr val="black"/>
                </a:solidFill>
                <a:ea typeface="Calibri" panose="020F0502020204030204" pitchFamily="34" charset="0"/>
                <a:cs typeface="Times New Roman" panose="02020603050405020304" pitchFamily="18" charset="0"/>
              </a:rPr>
              <a:t>erteleme)</a:t>
            </a:r>
            <a:endParaRPr lang="tr-TR" sz="5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773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7188620" y="4183595"/>
            <a:ext cx="16196673" cy="5170646"/>
          </a:xfrm>
          <a:prstGeom prst="rect">
            <a:avLst/>
          </a:prstGeom>
          <a:noFill/>
        </p:spPr>
        <p:txBody>
          <a:bodyPr wrap="square" rtlCol="0">
            <a:spAutoFit/>
          </a:bodyPr>
          <a:lstStyle/>
          <a:p>
            <a:pPr algn="ctr"/>
            <a:r>
              <a:rPr lang="tr-TR" altLang="tr-TR" sz="6600" b="1" dirty="0">
                <a:cs typeface="Times New Roman" panose="02020603050405020304" pitchFamily="18" charset="0"/>
              </a:rPr>
              <a:t>Öğrencilerinize yardımcı olmadan </a:t>
            </a:r>
          </a:p>
          <a:p>
            <a:pPr algn="ctr"/>
            <a:r>
              <a:rPr lang="tr-TR" altLang="tr-TR" sz="6600" b="1" dirty="0">
                <a:cs typeface="Times New Roman" panose="02020603050405020304" pitchFamily="18" charset="0"/>
              </a:rPr>
              <a:t>önce </a:t>
            </a:r>
            <a:r>
              <a:rPr lang="tr-TR" altLang="tr-TR" sz="6600" b="1" dirty="0" smtClean="0">
                <a:cs typeface="Times New Roman" panose="02020603050405020304" pitchFamily="18" charset="0"/>
              </a:rPr>
              <a:t>unutmayın:</a:t>
            </a:r>
          </a:p>
          <a:p>
            <a:pPr algn="ctr"/>
            <a:r>
              <a:rPr lang="tr-TR" altLang="tr-TR" sz="6600" b="1" dirty="0" smtClean="0">
                <a:cs typeface="Times New Roman" panose="02020603050405020304" pitchFamily="18" charset="0"/>
              </a:rPr>
              <a:t>Sizler </a:t>
            </a:r>
            <a:r>
              <a:rPr lang="tr-TR" altLang="tr-TR" sz="6600" b="1" dirty="0">
                <a:cs typeface="Times New Roman" panose="02020603050405020304" pitchFamily="18" charset="0"/>
              </a:rPr>
              <a:t>de bu süreçte</a:t>
            </a:r>
          </a:p>
          <a:p>
            <a:pPr algn="ctr"/>
            <a:r>
              <a:rPr lang="tr-TR" altLang="tr-TR" sz="6600" b="1" dirty="0">
                <a:cs typeface="Times New Roman" panose="02020603050405020304" pitchFamily="18" charset="0"/>
              </a:rPr>
              <a:t>etkilendiniz ve bu süreç sizin için de </a:t>
            </a:r>
          </a:p>
          <a:p>
            <a:pPr algn="ctr"/>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pPr algn="ctr"/>
            <a:r>
              <a:rPr lang="tr-TR" sz="8000" b="1" dirty="0">
                <a:cs typeface="Times New Roman" panose="02020603050405020304" pitchFamily="18" charset="0"/>
              </a:rPr>
              <a:t>Salgın </a:t>
            </a:r>
            <a:r>
              <a:rPr lang="tr-TR" sz="8000" b="1" dirty="0" smtClean="0">
                <a:cs typeface="Times New Roman" panose="02020603050405020304" pitchFamily="18" charset="0"/>
              </a:rPr>
              <a:t>Hastalığa </a:t>
            </a:r>
            <a:r>
              <a:rPr lang="tr-TR" sz="8000" b="1" dirty="0">
                <a:cs typeface="Times New Roman" panose="02020603050405020304" pitchFamily="18" charset="0"/>
              </a:rPr>
              <a:t>Bağlı Olarak Yetişkinlerde </a:t>
            </a:r>
          </a:p>
          <a:p>
            <a:pPr algn="ctr"/>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smtClean="0">
                <a:cs typeface="Times New Roman" panose="02020603050405020304" pitchFamily="18" charset="0"/>
              </a:rPr>
              <a:t>Yorgunluk ve bitkinlik</a:t>
            </a:r>
            <a:endParaRPr lang="tr-TR" sz="5400" dirty="0">
              <a:cs typeface="Times New Roman" panose="02020603050405020304" pitchFamily="18" charset="0"/>
            </a:endParaRP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smtClean="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FİZYOLOJİK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3361558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smtClean="0">
                <a:cs typeface="Times New Roman" panose="02020603050405020304" pitchFamily="18" charset="0"/>
              </a:rPr>
              <a:t>Suçluluk ve </a:t>
            </a:r>
            <a:r>
              <a:rPr lang="tr-TR" sz="5400" dirty="0">
                <a:cs typeface="Times New Roman" panose="02020603050405020304" pitchFamily="18" charset="0"/>
              </a:rPr>
              <a:t>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DUYGUSAL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1738363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a:t>
            </a:r>
            <a:r>
              <a:rPr lang="tr-TR" sz="5400" dirty="0" smtClean="0">
                <a:cs typeface="Times New Roman" panose="02020603050405020304" pitchFamily="18" charset="0"/>
              </a:rPr>
              <a:t>düşünceler / </a:t>
            </a:r>
            <a:r>
              <a:rPr lang="tr-TR" sz="5400" dirty="0">
                <a:cs typeface="Times New Roman" panose="02020603050405020304" pitchFamily="18" charset="0"/>
              </a:rPr>
              <a:t>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BİLİŞSEL </a:t>
            </a:r>
            <a:r>
              <a:rPr lang="tr-TR" sz="4800" b="1" dirty="0">
                <a:solidFill>
                  <a:schemeClr val="bg1"/>
                </a:solidFill>
                <a:cs typeface="Times New Roman" panose="02020603050405020304" pitchFamily="18" charset="0"/>
              </a:rPr>
              <a:t>TEPKİLER</a:t>
            </a:r>
          </a:p>
        </p:txBody>
      </p:sp>
    </p:spTree>
    <p:extLst>
      <p:ext uri="{BB962C8B-B14F-4D97-AF65-F5344CB8AC3E}">
        <p14:creationId xmlns:p14="http://schemas.microsoft.com/office/powerpoint/2010/main" val="146116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KİŞİLER </a:t>
            </a:r>
            <a:r>
              <a:rPr lang="tr-TR" sz="4800" b="1" dirty="0">
                <a:solidFill>
                  <a:schemeClr val="bg1"/>
                </a:solidFill>
                <a:cs typeface="Times New Roman" panose="02020603050405020304" pitchFamily="18" charset="0"/>
              </a:rPr>
              <a:t>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smtClean="0">
                <a:solidFill>
                  <a:schemeClr val="bg1"/>
                </a:solidFill>
                <a:cs typeface="Times New Roman" panose="02020603050405020304" pitchFamily="18" charset="0"/>
              </a:rPr>
              <a:t>SOSYAL </a:t>
            </a:r>
            <a:r>
              <a:rPr lang="tr-TR" sz="4800" b="1" dirty="0">
                <a:solidFill>
                  <a:schemeClr val="bg1"/>
                </a:solidFill>
                <a:cs typeface="Times New Roman" panose="02020603050405020304" pitchFamily="18" charset="0"/>
              </a:rPr>
              <a:t>ETKİLER</a:t>
            </a:r>
          </a:p>
        </p:txBody>
      </p:sp>
    </p:spTree>
    <p:extLst>
      <p:ext uri="{BB962C8B-B14F-4D97-AF65-F5344CB8AC3E}">
        <p14:creationId xmlns:p14="http://schemas.microsoft.com/office/powerpoint/2010/main" val="1314509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dirty="0">
                <a:solidFill>
                  <a:schemeClr val="bg1"/>
                </a:solidFill>
              </a:rPr>
              <a:t>PSİKOEĞİTİM PROGRAMI</a:t>
            </a:r>
            <a:endParaRPr lang="tr-TR" sz="6000" b="1" dirty="0">
              <a:solidFill>
                <a:schemeClr val="bg1"/>
              </a:solidFill>
              <a:cs typeface="Times New Roman" panose="02020603050405020304" pitchFamily="18" charset="0"/>
            </a:endParaRPr>
          </a:p>
        </p:txBody>
      </p:sp>
      <p:sp>
        <p:nvSpPr>
          <p:cNvPr id="6" name="İçerik Yer Tutucusu 2">
            <a:extLst>
              <a:ext uri="{FF2B5EF4-FFF2-40B4-BE49-F238E27FC236}">
                <a16:creationId xmlns=""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a:lnSpc>
                <a:spcPct val="100000"/>
              </a:lnSpc>
              <a:buClr>
                <a:srgbClr val="FF0000"/>
              </a:buClr>
            </a:pPr>
            <a:r>
              <a:rPr lang="tr-TR" sz="4800" dirty="0"/>
              <a:t>Bu program salgın hastalıklar sonrası çocukların ve yetişkinlerin tepkilerini normalleştirmek ve zorlayıcı yaşantıların etkileri konusunda çocukların iletişim becerilerini güçlendirmek amacıyla öğrencilerin gelişimsel ihtiyaçları doğrultusunda  oluşturulmuştur. </a:t>
            </a: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AD76B4E8-0FE2-0C4F-8D1A-F0E56FE7DF44}"/>
              </a:ext>
            </a:extLst>
          </p:cNvPr>
          <p:cNvSpPr/>
          <p:nvPr/>
        </p:nvSpPr>
        <p:spPr>
          <a:xfrm>
            <a:off x="1676291" y="2381693"/>
            <a:ext cx="11036100"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4F61189D-0F69-594E-888E-0FA62467517E}"/>
              </a:ext>
            </a:extLst>
          </p:cNvPr>
          <p:cNvSpPr/>
          <p:nvPr/>
        </p:nvSpPr>
        <p:spPr>
          <a:xfrm>
            <a:off x="1676291" y="2381693"/>
            <a:ext cx="10300120"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838450"/>
            <a:ext cx="18780751" cy="8702676"/>
          </a:xfrm>
        </p:spPr>
        <p:txBody>
          <a:bodyPr>
            <a:normAutofit fontScale="77500" lnSpcReduction="20000"/>
          </a:bodyPr>
          <a:lstStyle/>
          <a:p>
            <a:pPr marL="457200" indent="-457200">
              <a:buClr>
                <a:srgbClr val="FF0000"/>
              </a:buClr>
              <a:buFont typeface="+mj-lt"/>
              <a:buAutoNum type="arabicPeriod"/>
            </a:pPr>
            <a:r>
              <a:rPr lang="tr-TR" sz="4800" dirty="0"/>
              <a:t>Giriş</a:t>
            </a:r>
          </a:p>
          <a:p>
            <a:pPr marL="457200" indent="-457200">
              <a:buClr>
                <a:srgbClr val="FF0000"/>
              </a:buClr>
              <a:buFont typeface="+mj-lt"/>
              <a:buAutoNum type="arabicPeriod"/>
            </a:pPr>
            <a:r>
              <a:rPr lang="tr-TR" sz="4800" dirty="0" smtClean="0"/>
              <a:t>Travma/Zorlayıcı </a:t>
            </a:r>
            <a:r>
              <a:rPr lang="tr-TR" sz="4800" dirty="0"/>
              <a:t>Yaşam Olayları</a:t>
            </a:r>
          </a:p>
          <a:p>
            <a:pPr marL="457200" indent="-457200">
              <a:buClr>
                <a:srgbClr val="FF0000"/>
              </a:buClr>
              <a:buFont typeface="+mj-lt"/>
              <a:buAutoNum type="arabicPeriod"/>
            </a:pPr>
            <a:r>
              <a:rPr lang="tr-TR" sz="4800" dirty="0" smtClean="0"/>
              <a:t>Zorlayıcı </a:t>
            </a:r>
            <a:r>
              <a:rPr lang="tr-TR" sz="4800" dirty="0"/>
              <a:t>Yaşam Olayları Sonrasında Görülebilecek Tepkiler</a:t>
            </a:r>
          </a:p>
          <a:p>
            <a:pPr marL="457200" indent="-457200">
              <a:buClr>
                <a:srgbClr val="FF0000"/>
              </a:buClr>
              <a:buFont typeface="+mj-lt"/>
              <a:buAutoNum type="arabicPeriod"/>
            </a:pPr>
            <a:r>
              <a:rPr lang="tr-TR" sz="4800" dirty="0"/>
              <a:t>Yaş Gruplarına Göre Çocuklarda Görülebilecek Tepkiler</a:t>
            </a:r>
          </a:p>
          <a:p>
            <a:pPr marL="457200" indent="-457200">
              <a:buClr>
                <a:srgbClr val="FF0000"/>
              </a:buClr>
              <a:buFont typeface="+mj-lt"/>
              <a:buAutoNum type="arabicPeriod"/>
            </a:pPr>
            <a:r>
              <a:rPr lang="tr-TR" sz="4800" dirty="0"/>
              <a:t>Kendimize Nasıl Yardımcı Olabiliriz?</a:t>
            </a:r>
          </a:p>
          <a:p>
            <a:pPr marL="457200" indent="-457200">
              <a:buClr>
                <a:srgbClr val="FF0000"/>
              </a:buClr>
              <a:buFont typeface="+mj-lt"/>
              <a:buAutoNum type="arabicPeriod"/>
            </a:pPr>
            <a:r>
              <a:rPr lang="tr-TR" sz="4800" dirty="0"/>
              <a:t>Çocuklara Nasıl Yardımcı Olabiliriz?</a:t>
            </a:r>
          </a:p>
          <a:p>
            <a:pPr marL="457200" indent="-457200">
              <a:buClr>
                <a:srgbClr val="FF0000"/>
              </a:buClr>
              <a:buFont typeface="+mj-lt"/>
              <a:buAutoNum type="arabicPeriod"/>
            </a:pPr>
            <a:r>
              <a:rPr lang="tr-TR" sz="4800" dirty="0"/>
              <a:t>Zorlayıcı Yaşam Olaylarında Okulların/Öğretmenlerin Rolü ve Önemi</a:t>
            </a:r>
          </a:p>
          <a:p>
            <a:pPr marL="457200" indent="-457200">
              <a:buClr>
                <a:srgbClr val="FF0000"/>
              </a:buClr>
              <a:buFont typeface="+mj-lt"/>
              <a:buAutoNum type="arabicPeriod"/>
            </a:pPr>
            <a:r>
              <a:rPr lang="tr-TR" sz="4800" dirty="0"/>
              <a:t>Ne Zaman Destek Almalıyız?</a:t>
            </a:r>
          </a:p>
          <a:p>
            <a:pPr marL="457200" indent="-457200">
              <a:buClr>
                <a:srgbClr val="FF0000"/>
              </a:buClr>
              <a:buFont typeface="+mj-lt"/>
              <a:buAutoNum type="arabicPeriod"/>
            </a:pPr>
            <a:r>
              <a:rPr lang="tr-TR" sz="4800" dirty="0"/>
              <a:t>Nerelerden Destek Alabiliriz?</a:t>
            </a:r>
          </a:p>
          <a:p>
            <a:pPr marL="457200" indent="-457200">
              <a:buClr>
                <a:srgbClr val="FF0000"/>
              </a:buClr>
              <a:buFont typeface="+mj-lt"/>
              <a:buAutoNum type="arabicPeriod"/>
            </a:pPr>
            <a:r>
              <a:rPr lang="tr-TR" sz="4800" dirty="0"/>
              <a:t>Psikoeğitim Programı Genel </a:t>
            </a:r>
            <a:r>
              <a:rPr lang="tr-TR" sz="4800" dirty="0" smtClean="0"/>
              <a:t>Amaçlar</a:t>
            </a:r>
            <a:endParaRPr lang="tr-TR" sz="4800" dirty="0"/>
          </a:p>
          <a:p>
            <a:pPr marL="457200" indent="-457200">
              <a:buClr>
                <a:srgbClr val="FF0000"/>
              </a:buClr>
              <a:buFont typeface="+mj-lt"/>
              <a:buAutoNum type="arabicPeriod"/>
            </a:pPr>
            <a:r>
              <a:rPr lang="tr-TR" sz="4800" dirty="0"/>
              <a:t>Psikoeğitim Programı Uygulama </a:t>
            </a:r>
            <a:r>
              <a:rPr lang="tr-TR" sz="4800" dirty="0" smtClean="0"/>
              <a:t>Esasları</a:t>
            </a:r>
            <a:endParaRPr lang="tr-TR" sz="4800" dirty="0"/>
          </a:p>
          <a:p>
            <a:pPr marL="457200" indent="-457200">
              <a:buClr>
                <a:srgbClr val="FF0000"/>
              </a:buClr>
              <a:buFont typeface="+mj-lt"/>
              <a:buAutoNum type="arabicPeriod"/>
            </a:pPr>
            <a:r>
              <a:rPr lang="tr-TR" sz="4800" dirty="0"/>
              <a:t>Etkinlikler Uygulanırken Dikkat Edilecek </a:t>
            </a:r>
            <a:r>
              <a:rPr lang="tr-TR" sz="4800" dirty="0" smtClean="0"/>
              <a:t>Hususlar</a:t>
            </a:r>
            <a:endParaRPr lang="tr-TR" sz="4800" dirty="0"/>
          </a:p>
          <a:p>
            <a:pPr marL="457200" indent="-457200">
              <a:buClr>
                <a:srgbClr val="FF0000"/>
              </a:buClr>
              <a:buFont typeface="+mj-lt"/>
              <a:buAutoNum type="arabicPeriod"/>
            </a:pPr>
            <a:r>
              <a:rPr lang="tr-TR" sz="4800" dirty="0"/>
              <a:t>Özel Eğitim İhtiyacı Olan Öğrenciler İçin Ek Bilgi ve </a:t>
            </a:r>
            <a:r>
              <a:rPr lang="tr-TR" sz="4800" dirty="0" smtClean="0"/>
              <a:t>Uyarılar</a:t>
            </a:r>
            <a:endParaRPr lang="tr-TR" sz="4800" dirty="0"/>
          </a:p>
          <a:p>
            <a:pPr marL="457200" indent="-457200">
              <a:buClr>
                <a:srgbClr val="FF0000"/>
              </a:buClr>
              <a:buFont typeface="+mj-lt"/>
              <a:buAutoNum type="arabicPeriod"/>
            </a:pPr>
            <a:endParaRPr lang="tr-TR" sz="4800" dirty="0"/>
          </a:p>
        </p:txBody>
      </p:sp>
      <p:sp>
        <p:nvSpPr>
          <p:cNvPr id="4" name="TextBox 6">
            <a:extLst>
              <a:ext uri="{FF2B5EF4-FFF2-40B4-BE49-F238E27FC236}">
                <a16:creationId xmlns=""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dirty="0">
                <a:solidFill>
                  <a:schemeClr val="bg1"/>
                </a:solidFill>
              </a:rPr>
              <a:t>SUNUM İÇERİĞİ</a:t>
            </a: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None/>
            </a:pPr>
            <a:r>
              <a:rPr lang="tr-TR" sz="4400" dirty="0"/>
              <a:t>Bu süreçte yaşadığınız yoğun stres ve kaygı ile başa çıkamadığınızı düşünüyorsanız psikolojik yardım almak uygun bir yaklaşım olacaktır. </a:t>
            </a:r>
          </a:p>
          <a:p>
            <a:pPr marL="0" indent="0">
              <a:buNone/>
            </a:pPr>
            <a:r>
              <a:rPr lang="tr-TR" sz="4400" dirty="0"/>
              <a:t>Özellikle; </a:t>
            </a:r>
          </a:p>
          <a:p>
            <a:r>
              <a:rPr lang="tr-TR" sz="4400" dirty="0"/>
              <a:t>Duygusal, fiziksel, bilişsel tepkilerinizde zamanla herhangi bir azalma olmuyorsa, </a:t>
            </a:r>
          </a:p>
          <a:p>
            <a:r>
              <a:rPr lang="tr-TR" sz="4400" dirty="0"/>
              <a:t>Bu tepkilerin sıklığı ve yoğunluğu giderek artıyorsa, </a:t>
            </a:r>
          </a:p>
          <a:p>
            <a:r>
              <a:rPr lang="tr-TR" sz="4400" dirty="0"/>
              <a:t>Bu tepkiler sizin günlük hayatınızı (ailenizi, işinizi ve arkadaşlık ilişkilerinizi ) ciddi şekilde olumsuz etkiliyorsa, </a:t>
            </a:r>
          </a:p>
          <a:p>
            <a:r>
              <a:rPr lang="tr-TR" sz="4400" dirty="0"/>
              <a:t>Bir nedeni olmaksızın, çok yoğun korku ve endişe yaşıyorsanız,</a:t>
            </a:r>
          </a:p>
          <a:p>
            <a:r>
              <a:rPr lang="tr-TR" sz="4400" dirty="0"/>
              <a:t>Aşırı kaygı ve panik belirtileri gösteriyorsanız (nefessiz kalma, sürekli titreme ve baş dönmesi, kalp atışının sürekli hızlanması, yüksek tansiyon, aşırı irkilme tepkileri vb.), </a:t>
            </a:r>
          </a:p>
          <a:p>
            <a:r>
              <a:rPr lang="tr-TR" sz="4400" dirty="0"/>
              <a:t>Geleceğe ve sevdiklerinize dair yoğun endişe ve umutsuzluk </a:t>
            </a:r>
            <a:r>
              <a:rPr lang="tr-TR" sz="4400" dirty="0" smtClean="0"/>
              <a:t>hissediyorsanız </a:t>
            </a:r>
            <a:endParaRPr lang="tr-TR" sz="4400" dirty="0"/>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a:t>
            </a:r>
            <a:r>
              <a:rPr lang="tr-TR" sz="8800" b="1" dirty="0" smtClean="0"/>
              <a:t>Hastalığa </a:t>
            </a:r>
            <a:r>
              <a:rPr lang="tr-TR" sz="8800" b="1" dirty="0"/>
              <a:t>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smtClean="0"/>
              <a:t>Okullar </a:t>
            </a:r>
            <a:r>
              <a:rPr lang="tr-TR" sz="4400" dirty="0"/>
              <a:t>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137160"/>
            <a:ext cx="11516291" cy="1569660"/>
          </a:xfrm>
          <a:prstGeom prst="rect">
            <a:avLst/>
          </a:prstGeom>
          <a:noFill/>
        </p:spPr>
        <p:txBody>
          <a:bodyPr wrap="square" rtlCol="0">
            <a:spAutoFit/>
          </a:bodyPr>
          <a:lstStyle/>
          <a:p>
            <a:r>
              <a:rPr lang="tr-TR" sz="4800" b="1" dirty="0">
                <a:solidFill>
                  <a:schemeClr val="bg1"/>
                </a:solidFill>
              </a:rPr>
              <a:t>ÇOCUKLARIN TOPARLANMA SÜRECİNDE ÖĞRETMENLERİN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cs typeface="Times New Roman" panose="02020603050405020304" pitchFamily="18" charset="0"/>
              </a:rPr>
              <a:t>Öğretmenler; </a:t>
            </a:r>
          </a:p>
          <a:p>
            <a:pPr algn="just">
              <a:buClr>
                <a:srgbClr val="FF0000"/>
              </a:buClr>
            </a:pPr>
            <a:r>
              <a:rPr lang="tr-TR" sz="4400" dirty="0">
                <a:cs typeface="Times New Roman" panose="02020603050405020304" pitchFamily="18" charset="0"/>
              </a:rPr>
              <a:t>Çocuklarla daha çok birlikte oldukları için, onların gereksinimlerini herkesten iyi bilir ve gerektiğinde onlara yardım edebilirler.</a:t>
            </a:r>
          </a:p>
          <a:p>
            <a:pPr algn="just">
              <a:buClr>
                <a:srgbClr val="FF0000"/>
              </a:buClr>
            </a:pPr>
            <a:r>
              <a:rPr lang="tr-TR" sz="4400" dirty="0">
                <a:cs typeface="Times New Roman" panose="02020603050405020304" pitchFamily="18" charset="0"/>
              </a:rPr>
              <a:t>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 Çocuklarla birlikte sıcak ve destekleyici bir sosyal ortam yaratarak; onların kayıplarla, acı veren anılarla başa çıkmalarına ve duygularını ifade etmelerine yönelik sınıf etkinlikleri düzenler.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r>
              <a:rPr lang="tr-TR" sz="4400" dirty="0">
                <a:cs typeface="Times New Roman" panose="02020603050405020304" pitchFamily="18" charset="0"/>
              </a:rPr>
              <a:t>İleri düzeyde psikolojik yardıma gereksinim duyan çocuklar için iş birliği sağlar.</a:t>
            </a:r>
            <a:endParaRPr lang="tr-TR" sz="4400" dirty="0"/>
          </a:p>
          <a:p>
            <a:pPr algn="just">
              <a:buClr>
                <a:srgbClr val="FF0000"/>
              </a:buClr>
            </a:pPr>
            <a:endParaRPr lang="tr-TR" sz="4400" dirty="0"/>
          </a:p>
        </p:txBody>
      </p:sp>
    </p:spTree>
    <p:extLst>
      <p:ext uri="{BB962C8B-B14F-4D97-AF65-F5344CB8AC3E}">
        <p14:creationId xmlns:p14="http://schemas.microsoft.com/office/powerpoint/2010/main" val="21046761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algn="just">
              <a:buClr>
                <a:srgbClr val="FF0000"/>
              </a:buClr>
            </a:pPr>
            <a:r>
              <a:rPr lang="tr-TR" sz="4800" dirty="0">
                <a:ea typeface="Calibri" panose="020F0502020204030204" pitchFamily="34" charset="0"/>
              </a:rPr>
              <a:t>Salgın </a:t>
            </a:r>
            <a:r>
              <a:rPr lang="tr-TR" sz="4800" dirty="0"/>
              <a:t>hastalık sürecinin öğretmenler, çocuklar  ve aileleri üzerinde yarattığı olumsuz etkileri </a:t>
            </a:r>
            <a:r>
              <a:rPr lang="tr-TR" sz="4800" dirty="0" smtClean="0"/>
              <a:t>azaltmak.</a:t>
            </a:r>
            <a:endParaRPr lang="tr-TR" sz="4800" dirty="0"/>
          </a:p>
          <a:p>
            <a:pPr algn="just">
              <a:buClr>
                <a:srgbClr val="FF0000"/>
              </a:buClr>
            </a:pPr>
            <a:r>
              <a:rPr lang="tr-TR" sz="4800" dirty="0"/>
              <a:t>Salgın hastalık sonrasında öğretmen, çocuk ve ailelerin uyum sürecine destek </a:t>
            </a:r>
            <a:r>
              <a:rPr lang="tr-TR" sz="4800" dirty="0" smtClean="0"/>
              <a:t>olmak.</a:t>
            </a:r>
            <a:endParaRPr lang="tr-TR" sz="4800" dirty="0"/>
          </a:p>
          <a:p>
            <a:pPr algn="just">
              <a:buClr>
                <a:srgbClr val="FF0000"/>
              </a:buClr>
            </a:pPr>
            <a:r>
              <a:rPr lang="tr-TR" sz="4800" dirty="0"/>
              <a:t>Salgın hastalığı sonrasında öğretmenlerin ve ailelerin çocuklarına nasıl destek olacakları hakkında bilgi </a:t>
            </a:r>
            <a:r>
              <a:rPr lang="tr-TR" sz="4800" dirty="0" smtClean="0"/>
              <a:t>vermek.</a:t>
            </a:r>
            <a:endParaRPr lang="tr-TR" sz="4800" dirty="0"/>
          </a:p>
          <a:p>
            <a:pPr algn="just">
              <a:buClr>
                <a:srgbClr val="FF0000"/>
              </a:buClr>
            </a:pPr>
            <a:r>
              <a:rPr lang="tr-TR" sz="4800" dirty="0"/>
              <a:t>Okullarda salgın hastalıkla ile ilgili </a:t>
            </a:r>
            <a:r>
              <a:rPr lang="tr-TR" sz="4800" dirty="0" err="1"/>
              <a:t>psikososyal</a:t>
            </a:r>
            <a:r>
              <a:rPr lang="tr-TR" sz="4800" dirty="0"/>
              <a:t> destek çalışmalarını gerçekleştirmek.</a:t>
            </a:r>
            <a:endParaRPr lang="tr-TR" sz="4800" dirty="0">
              <a:ea typeface="Calibri" panose="020F0502020204030204" pitchFamily="34" charset="0"/>
            </a:endParaRPr>
          </a:p>
          <a:p>
            <a:pPr algn="just">
              <a:buClr>
                <a:srgbClr val="FF0000"/>
              </a:buClr>
            </a:pPr>
            <a:endParaRPr lang="tr-TR" sz="4800" dirty="0">
              <a:cs typeface="Times New Roman" panose="02020603050405020304" pitchFamily="18" charset="0"/>
            </a:endParaRPr>
          </a:p>
        </p:txBody>
      </p:sp>
      <p:sp>
        <p:nvSpPr>
          <p:cNvPr id="4" name="TextBox 6">
            <a:extLst>
              <a:ext uri="{FF2B5EF4-FFF2-40B4-BE49-F238E27FC236}">
                <a16:creationId xmlns="" xmlns:a16="http://schemas.microsoft.com/office/drawing/2014/main" id="{F17277F8-69C7-F049-9DFD-12282B1AE89C}"/>
              </a:ext>
            </a:extLst>
          </p:cNvPr>
          <p:cNvSpPr txBox="1"/>
          <p:nvPr/>
        </p:nvSpPr>
        <p:spPr>
          <a:xfrm>
            <a:off x="583475" y="74915"/>
            <a:ext cx="11103428" cy="1569660"/>
          </a:xfrm>
          <a:prstGeom prst="rect">
            <a:avLst/>
          </a:prstGeom>
          <a:noFill/>
        </p:spPr>
        <p:txBody>
          <a:bodyPr wrap="square" rtlCol="0">
            <a:spAutoFit/>
          </a:bodyPr>
          <a:lstStyle/>
          <a:p>
            <a:pPr algn="ctr"/>
            <a:r>
              <a:rPr lang="tr-TR" sz="4800" b="1" dirty="0">
                <a:solidFill>
                  <a:schemeClr val="bg1"/>
                </a:solidFill>
                <a:cs typeface="Calibri" panose="020F0502020204030204" pitchFamily="34" charset="0"/>
              </a:rPr>
              <a:t>SALGIN HASTALIK PSİKOEĞİTİM PROGRAMININ HEDEFLERİ</a:t>
            </a:r>
          </a:p>
        </p:txBody>
      </p:sp>
    </p:spTree>
    <p:extLst>
      <p:ext uri="{BB962C8B-B14F-4D97-AF65-F5344CB8AC3E}">
        <p14:creationId xmlns:p14="http://schemas.microsoft.com/office/powerpoint/2010/main" val="3482315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a:t>Zorlayıcı 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smtClean="0">
                <a:cs typeface="Times New Roman" panose="02020603050405020304" pitchFamily="18" charset="0"/>
              </a:rPr>
              <a:t>SALGIN HASTALIK </a:t>
            </a:r>
          </a:p>
          <a:p>
            <a:pPr algn="ctr"/>
            <a:r>
              <a:rPr lang="tr-TR" sz="8800" b="1" spc="300" dirty="0" smtClean="0">
                <a:cs typeface="Times New Roman" panose="02020603050405020304" pitchFamily="18" charset="0"/>
              </a:rPr>
              <a:t>ve </a:t>
            </a:r>
            <a:r>
              <a:rPr lang="tr-TR" sz="8800" b="1" spc="300" dirty="0">
                <a:cs typeface="Times New Roman" panose="02020603050405020304" pitchFamily="18" charset="0"/>
              </a:rPr>
              <a:t>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9075420" y="4349621"/>
            <a:ext cx="13245724" cy="5016758"/>
          </a:xfrm>
          <a:prstGeom prst="rect">
            <a:avLst/>
          </a:prstGeom>
          <a:noFill/>
        </p:spPr>
        <p:txBody>
          <a:bodyPr wrap="square" rtlCol="0">
            <a:spAutoFit/>
          </a:bodyPr>
          <a:lstStyle/>
          <a:p>
            <a:pPr algn="ctr"/>
            <a:r>
              <a:rPr lang="tr-TR" sz="8000" b="1" dirty="0"/>
              <a:t>PSİKOEĞİTİM PROGRAMI ÖĞRENCİ OTURUMLARI İLE İLGİLİ GENEL AMAÇLAR VE UYGULAMA ESASLARI</a:t>
            </a:r>
            <a:endParaRPr lang="tr-TR" sz="8000" dirty="0">
              <a:cs typeface="Times New Roman" panose="02020603050405020304" pitchFamily="18" charset="0"/>
            </a:endParaRPr>
          </a:p>
        </p:txBody>
      </p:sp>
    </p:spTree>
    <p:extLst>
      <p:ext uri="{BB962C8B-B14F-4D97-AF65-F5344CB8AC3E}">
        <p14:creationId xmlns:p14="http://schemas.microsoft.com/office/powerpoint/2010/main" val="2588261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57200"/>
            <a:ext cx="13142685" cy="830997"/>
          </a:xfrm>
          <a:prstGeom prst="rect">
            <a:avLst/>
          </a:prstGeom>
          <a:noFill/>
        </p:spPr>
        <p:txBody>
          <a:bodyPr wrap="square" rtlCol="0">
            <a:spAutoFit/>
          </a:bodyPr>
          <a:lstStyle/>
          <a:p>
            <a:pPr lvl="0"/>
            <a:r>
              <a:rPr lang="tr-TR" sz="4800" b="1" dirty="0">
                <a:solidFill>
                  <a:schemeClr val="bg1"/>
                </a:solidFill>
              </a:rPr>
              <a:t>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80060"/>
            <a:ext cx="13142685" cy="830997"/>
          </a:xfrm>
          <a:prstGeom prst="rect">
            <a:avLst/>
          </a:prstGeom>
          <a:noFill/>
        </p:spPr>
        <p:txBody>
          <a:bodyPr wrap="square" rtlCol="0">
            <a:spAutoFit/>
          </a:bodyPr>
          <a:lstStyle/>
          <a:p>
            <a:pPr lvl="0"/>
            <a:r>
              <a:rPr lang="tr-TR" sz="4800" b="1" dirty="0">
                <a:solidFill>
                  <a:schemeClr val="bg1"/>
                </a:solidFill>
              </a:rPr>
              <a:t>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rPr>
              <a:t>PROGRAMIN UYGULAMA ESASLARI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Clr>
                <a:srgbClr val="FF0000"/>
              </a:buClr>
              <a:buNone/>
            </a:pPr>
            <a:r>
              <a:rPr lang="tr-TR" sz="4400" dirty="0"/>
              <a:t>Bu program psikolojik danışman/rehber öğretmen müşavirliğinde, sınıf rehber öğretmen tarafından öğrencilere uygulanmak üzere hazırlanmıştır. </a:t>
            </a:r>
          </a:p>
          <a:p>
            <a:pPr>
              <a:buClr>
                <a:srgbClr val="FF0000"/>
              </a:buClr>
            </a:pPr>
            <a:endParaRPr lang="tr-TR" sz="4400" dirty="0"/>
          </a:p>
          <a:p>
            <a:pPr marL="457200" indent="-457200">
              <a:buClr>
                <a:srgbClr val="FF0000"/>
              </a:buClr>
              <a:buFont typeface="+mj-lt"/>
              <a:buAutoNum type="arabicPeriod"/>
            </a:pPr>
            <a:r>
              <a:rPr lang="tr-TR" sz="4400" dirty="0"/>
              <a:t>Okulda </a:t>
            </a:r>
            <a:r>
              <a:rPr lang="tr-TR" sz="4400" dirty="0" err="1"/>
              <a:t>psikoeğitim</a:t>
            </a:r>
            <a:r>
              <a:rPr lang="tr-TR" sz="4400" dirty="0"/>
              <a:t> programının planlaması ve yürütülmesi sürecinden okul müdürü sorumludur.</a:t>
            </a:r>
          </a:p>
          <a:p>
            <a:pPr marL="457200" indent="-457200">
              <a:buClr>
                <a:srgbClr val="FF0000"/>
              </a:buClr>
              <a:buFont typeface="+mj-lt"/>
              <a:buAutoNum type="arabicPeriod"/>
            </a:pPr>
            <a:r>
              <a:rPr lang="tr-TR" sz="4400" dirty="0"/>
              <a:t>Programın uygulanması için gerekli düzenlemeler okul yönetimi tarafından sağlanacaktır.</a:t>
            </a:r>
          </a:p>
          <a:p>
            <a:pPr marL="457200" indent="-457200">
              <a:buClr>
                <a:srgbClr val="FF0000"/>
              </a:buClr>
              <a:buFont typeface="+mj-lt"/>
              <a:buAutoNum type="arabicPeriod"/>
            </a:pPr>
            <a:r>
              <a:rPr lang="tr-TR" sz="4400" dirty="0"/>
              <a:t>Psikolojik danışman/rehber öğretmen veli ve öğretmen oturumlarını, sınıf rehber öğretmeni ise öğrenci oturumlarını yapmakla yükümlüdür.</a:t>
            </a:r>
          </a:p>
          <a:p>
            <a:pPr marL="457200" indent="-457200">
              <a:buClr>
                <a:srgbClr val="FF0000"/>
              </a:buClr>
              <a:buFont typeface="+mj-lt"/>
              <a:buAutoNum type="arabicPeriod"/>
            </a:pPr>
            <a:r>
              <a:rPr lang="tr-TR" sz="4400" dirty="0"/>
              <a:t>Öğretmen ve veli oturumları öğrenci oturumlarından önce yapılmalıdır. </a:t>
            </a:r>
          </a:p>
          <a:p>
            <a:pPr>
              <a:buClr>
                <a:srgbClr val="FF0000"/>
              </a:buClr>
            </a:pPr>
            <a:endParaRPr lang="tr-TR" sz="4400" dirty="0"/>
          </a:p>
          <a:p>
            <a:pPr marL="457200" indent="-457200">
              <a:buClr>
                <a:srgbClr val="FF0000"/>
              </a:buClr>
              <a:buFont typeface="+mj-lt"/>
              <a:buAutoNum type="arabicPeriod"/>
            </a:pPr>
            <a:endParaRPr lang="tr-TR" sz="4400" dirty="0"/>
          </a:p>
        </p:txBody>
      </p:sp>
    </p:spTree>
    <p:extLst>
      <p:ext uri="{BB962C8B-B14F-4D97-AF65-F5344CB8AC3E}">
        <p14:creationId xmlns:p14="http://schemas.microsoft.com/office/powerpoint/2010/main" val="2025587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6" y="132080"/>
            <a:ext cx="9595978" cy="1569660"/>
          </a:xfrm>
          <a:prstGeom prst="rect">
            <a:avLst/>
          </a:prstGeom>
          <a:noFill/>
        </p:spPr>
        <p:txBody>
          <a:bodyPr wrap="square" rtlCol="0">
            <a:spAutoFit/>
          </a:bodyPr>
          <a:lstStyle/>
          <a:p>
            <a:pPr lvl="0"/>
            <a:r>
              <a:rPr lang="tr-TR" sz="4800" b="1" dirty="0">
                <a:solidFill>
                  <a:schemeClr val="bg1"/>
                </a:solidFill>
              </a:rPr>
              <a:t>ETKİNLİKLER UYGULANIRKEN DİKKAT EDİLECEK HUSUSLAR</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08098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buClr>
                <a:srgbClr val="FF0000"/>
              </a:buClr>
              <a:buFont typeface="+mj-lt"/>
              <a:buAutoNum type="arabicPeriod"/>
            </a:pPr>
            <a:r>
              <a:rPr lang="tr-TR" sz="4000" dirty="0"/>
              <a:t>Uygulamayı yapacak öğretmen </a:t>
            </a:r>
            <a:r>
              <a:rPr lang="tr-TR" sz="4000" dirty="0" err="1"/>
              <a:t>psikoeğitim</a:t>
            </a:r>
            <a:r>
              <a:rPr lang="tr-TR" sz="4000" dirty="0"/>
              <a:t> öğrenci oturumlarına başlamadan önce, etkinlikleri dikkatle okumalı ve </a:t>
            </a:r>
            <a:r>
              <a:rPr lang="tr-TR" sz="4000" dirty="0" err="1"/>
              <a:t>psikoeğitim</a:t>
            </a:r>
            <a:r>
              <a:rPr lang="tr-TR" sz="4000" dirty="0"/>
              <a:t> programı ön hazırlıklarını tamamlamalıdır. </a:t>
            </a:r>
          </a:p>
          <a:p>
            <a:pPr marL="457200" indent="-457200">
              <a:buClr>
                <a:srgbClr val="FF0000"/>
              </a:buClr>
              <a:buFont typeface="+mj-lt"/>
              <a:buAutoNum type="arabicPeriod"/>
            </a:pPr>
            <a:r>
              <a:rPr lang="tr-TR" sz="4000" dirty="0"/>
              <a:t>Etkinlik paylaşımlarında öğrencilerin gönüllülüğü esastır. Paylaşımda bulunmak istemeyen öğrenciler teşvik edilmeli, fakat zorlanmamalıdır.</a:t>
            </a:r>
          </a:p>
          <a:p>
            <a:pPr marL="457200" indent="-457200">
              <a:buClr>
                <a:srgbClr val="FF0000"/>
              </a:buClr>
              <a:buFont typeface="+mj-lt"/>
              <a:buAutoNum type="arabicPeriod"/>
            </a:pPr>
            <a:r>
              <a:rPr lang="tr-TR" sz="4000" dirty="0" err="1"/>
              <a:t>Psikoeğitim</a:t>
            </a:r>
            <a:r>
              <a:rPr lang="tr-TR" sz="4000" dirty="0"/>
              <a:t> programı uygulamasında, öğrencilerin duygu ve düşüncelerini ifade etmeleri önemlidir.  Bu nedenle olabildiğince fazla öğrenciye söz hakkı verilmesi, paylaşımların eksik bırakılmaması faydalı olacaktır. </a:t>
            </a:r>
          </a:p>
          <a:p>
            <a:pPr marL="457200" indent="-457200">
              <a:buClr>
                <a:srgbClr val="FF0000"/>
              </a:buClr>
              <a:buFont typeface="+mj-lt"/>
              <a:buAutoNum type="arabicPeriod"/>
            </a:pPr>
            <a:r>
              <a:rPr lang="tr-TR" sz="4000" dirty="0"/>
              <a:t>Çizim ya da yazma içeren etkinlik uygulamalarında da önemli olanın öğrencinin kendini ifade etmesidir, öğrencilere de bu durum hatırlatılmalıdır.</a:t>
            </a:r>
          </a:p>
          <a:p>
            <a:pPr marL="457200" indent="-457200">
              <a:buClr>
                <a:srgbClr val="FF0000"/>
              </a:buClr>
              <a:buFont typeface="+mj-lt"/>
              <a:buAutoNum type="arabicPeriod"/>
            </a:pPr>
            <a:r>
              <a:rPr lang="tr-TR" altLang="tr-TR" sz="4000" dirty="0" err="1"/>
              <a:t>Psikoeğitim</a:t>
            </a:r>
            <a:r>
              <a:rPr lang="tr-TR" altLang="tr-TR" sz="4000" dirty="0"/>
              <a:t> uygulamaları sırasında yapılan paylaşımlarla ilgili “gizlilik” ilkesi dikkate alınmalıdır.</a:t>
            </a:r>
          </a:p>
          <a:p>
            <a:pPr marL="457200" indent="-457200">
              <a:buClr>
                <a:srgbClr val="FF0000"/>
              </a:buClr>
              <a:buFont typeface="+mj-lt"/>
              <a:buAutoNum type="arabicPeriod"/>
            </a:pPr>
            <a:r>
              <a:rPr lang="tr-TR" altLang="tr-TR" sz="4000" dirty="0"/>
              <a:t>Psikolojik danışman/rehber öğretmen, </a:t>
            </a:r>
            <a:r>
              <a:rPr lang="tr-TR" altLang="tr-TR" sz="4000" dirty="0" err="1"/>
              <a:t>psikoeğitim</a:t>
            </a:r>
            <a:r>
              <a:rPr lang="tr-TR" altLang="tr-TR" sz="4000" dirty="0"/>
              <a:t> programının uygulanması sırasında ileri düzeyde etkilendiği tespit edilen öğrencileri ilgili kurum ya da kuruluşlara yönlendirmelidir.</a:t>
            </a:r>
            <a:endParaRPr lang="tr-TR" sz="4000" dirty="0"/>
          </a:p>
          <a:p>
            <a:pPr marL="457200" indent="-457200">
              <a:buClr>
                <a:srgbClr val="FF0000"/>
              </a:buClr>
              <a:buFont typeface="+mj-lt"/>
              <a:buAutoNum type="arabicPeriod"/>
            </a:pPr>
            <a:endParaRPr lang="tr-TR" sz="4000" dirty="0"/>
          </a:p>
          <a:p>
            <a:pPr marL="457200" indent="-457200">
              <a:buClr>
                <a:srgbClr val="FF0000"/>
              </a:buClr>
              <a:buFont typeface="+mj-lt"/>
              <a:buAutoNum type="arabicPeriod"/>
            </a:pPr>
            <a:endParaRPr lang="tr-TR" sz="4000" dirty="0"/>
          </a:p>
          <a:p>
            <a:pPr>
              <a:buClr>
                <a:srgbClr val="FF0000"/>
              </a:buClr>
            </a:pPr>
            <a:endParaRPr lang="tr-TR" sz="4000" dirty="0"/>
          </a:p>
          <a:p>
            <a:pPr marL="457200" indent="-457200">
              <a:buClr>
                <a:srgbClr val="FF0000"/>
              </a:buClr>
              <a:buFont typeface="+mj-lt"/>
              <a:buAutoNum type="arabicPeriod"/>
            </a:pPr>
            <a:endParaRPr lang="tr-TR" sz="4000" dirty="0"/>
          </a:p>
        </p:txBody>
      </p:sp>
    </p:spTree>
    <p:extLst>
      <p:ext uri="{BB962C8B-B14F-4D97-AF65-F5344CB8AC3E}">
        <p14:creationId xmlns:p14="http://schemas.microsoft.com/office/powerpoint/2010/main" val="3903709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72655" y="137160"/>
            <a:ext cx="13142685" cy="1569660"/>
          </a:xfrm>
          <a:prstGeom prst="rect">
            <a:avLst/>
          </a:prstGeom>
          <a:noFill/>
        </p:spPr>
        <p:txBody>
          <a:bodyPr wrap="square" rtlCol="0">
            <a:spAutoFit/>
          </a:bodyPr>
          <a:lstStyle/>
          <a:p>
            <a:pPr lvl="0"/>
            <a:r>
              <a:rPr lang="tr-TR" sz="4800" b="1" dirty="0">
                <a:solidFill>
                  <a:schemeClr val="bg1"/>
                </a:solidFill>
              </a:rPr>
              <a:t>ÖZEL EĞİTİM İHTİYACI OLAN </a:t>
            </a:r>
            <a:br>
              <a:rPr lang="tr-TR" sz="4800" b="1" dirty="0">
                <a:solidFill>
                  <a:schemeClr val="bg1"/>
                </a:solidFill>
              </a:rPr>
            </a:br>
            <a:r>
              <a:rPr lang="tr-TR" sz="4800" b="1" dirty="0">
                <a:solidFill>
                  <a:schemeClr val="bg1"/>
                </a:solidFill>
              </a:rPr>
              <a:t>ÖĞRENCİLER İÇİN EK BİLGİ ve UYARILAR</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buClr>
                <a:srgbClr val="FF0000"/>
              </a:buClr>
              <a:buFont typeface="+mj-lt"/>
              <a:buAutoNum type="arabicPeriod"/>
            </a:pPr>
            <a:r>
              <a:rPr lang="tr-TR" sz="4400" dirty="0"/>
              <a:t>Etkinlikler, görseller ve oyuncaklarla desteklenebilir.</a:t>
            </a:r>
          </a:p>
          <a:p>
            <a:pPr marL="457200" indent="-457200">
              <a:buClr>
                <a:srgbClr val="FF0000"/>
              </a:buClr>
              <a:buFont typeface="+mj-lt"/>
              <a:buAutoNum type="arabicPeriod"/>
            </a:pPr>
            <a:r>
              <a:rPr lang="tr-TR" sz="4400" dirty="0"/>
              <a:t>Etkinlikleri anlamakta güçlük yaşayan öğrenciler için tekrar yapılabilir.</a:t>
            </a:r>
          </a:p>
          <a:p>
            <a:pPr marL="457200" indent="-457200">
              <a:buClr>
                <a:srgbClr val="FF0000"/>
              </a:buClr>
              <a:buFont typeface="+mj-lt"/>
              <a:buAutoNum type="arabicPeriod"/>
            </a:pPr>
            <a:r>
              <a:rPr lang="tr-TR" sz="4400" dirty="0"/>
              <a:t>Öğrenciler, etkinliklere katılım konusunda teşvik edilmelidir.</a:t>
            </a:r>
          </a:p>
          <a:p>
            <a:pPr marL="457200" indent="-457200">
              <a:buClr>
                <a:srgbClr val="FF0000"/>
              </a:buClr>
              <a:buFont typeface="+mj-lt"/>
              <a:buAutoNum type="arabicPeriod"/>
            </a:pPr>
            <a:r>
              <a:rPr lang="tr-TR" sz="4400" dirty="0"/>
              <a:t>Etkinliklerin uygulanma sürecinde ihtiyaç halinde öğrencilerin ailesinden yardım alınmalıdır.</a:t>
            </a:r>
          </a:p>
          <a:p>
            <a:pPr marL="457200" indent="-457200">
              <a:buClr>
                <a:srgbClr val="FF0000"/>
              </a:buClr>
              <a:buFont typeface="+mj-lt"/>
              <a:buAutoNum type="arabicPeriod"/>
            </a:pPr>
            <a:r>
              <a:rPr lang="tr-TR" sz="4400" dirty="0"/>
              <a:t>Etkinlik içerisinde geçen ve öğrencinin bilmediği kavramlar açıklanır.</a:t>
            </a:r>
          </a:p>
          <a:p>
            <a:pPr marL="457200" indent="-457200">
              <a:buClr>
                <a:srgbClr val="FF0000"/>
              </a:buClr>
              <a:buFont typeface="+mj-lt"/>
              <a:buAutoNum type="arabicPeriod"/>
            </a:pPr>
            <a:r>
              <a:rPr lang="tr-TR" sz="4400" dirty="0"/>
              <a:t>Resim çizmek ve gözlerini kapatmak istemeyen öğrenciler zorlanmaz.</a:t>
            </a:r>
          </a:p>
          <a:p>
            <a:pPr marL="457200" indent="-457200">
              <a:buClr>
                <a:srgbClr val="FF0000"/>
              </a:buClr>
              <a:buFont typeface="+mj-lt"/>
              <a:buAutoNum type="arabicPeriod"/>
            </a:pPr>
            <a:endParaRPr lang="tr-TR" sz="4400" dirty="0"/>
          </a:p>
        </p:txBody>
      </p:sp>
    </p:spTree>
    <p:extLst>
      <p:ext uri="{BB962C8B-B14F-4D97-AF65-F5344CB8AC3E}">
        <p14:creationId xmlns:p14="http://schemas.microsoft.com/office/powerpoint/2010/main" val="24339981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gn="just">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63683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buClr>
                <a:srgbClr val="FF0000"/>
              </a:buClr>
            </a:pPr>
            <a:r>
              <a:rPr lang="tr-TR" sz="5400" dirty="0">
                <a:ea typeface="Calibri" panose="020F0502020204030204" pitchFamily="34" charset="0"/>
              </a:rPr>
              <a:t>Salgın </a:t>
            </a:r>
            <a:r>
              <a:rPr lang="tr-TR" sz="5400" dirty="0" smtClean="0">
                <a:ea typeface="Calibri" panose="020F0502020204030204" pitchFamily="34" charset="0"/>
              </a:rPr>
              <a:t>hastalık </a:t>
            </a:r>
            <a:r>
              <a:rPr lang="tr-TR" sz="5400" dirty="0">
                <a:ea typeface="Calibri" panose="020F0502020204030204" pitchFamily="34" charset="0"/>
              </a:rPr>
              <a:t>insan hayatının tehdit altında olduğu ve önemli sayıda hastanın olduğu ve ölümlerin yaşandığı acil sağlık durumlarıdır. </a:t>
            </a:r>
          </a:p>
          <a:p>
            <a:pPr marL="457200" indent="-457200" algn="just">
              <a:buClr>
                <a:srgbClr val="FF0000"/>
              </a:buClr>
            </a:pPr>
            <a:endParaRPr lang="tr-TR" sz="5400" dirty="0">
              <a:ea typeface="Calibri" panose="020F0502020204030204" pitchFamily="34" charset="0"/>
            </a:endParaRPr>
          </a:p>
          <a:p>
            <a:pPr marL="457200" indent="-457200" algn="just">
              <a:buClr>
                <a:srgbClr val="FF0000"/>
              </a:buClr>
            </a:pPr>
            <a:r>
              <a:rPr lang="tr-TR" sz="5400" dirty="0"/>
              <a:t>Salgın </a:t>
            </a:r>
            <a:r>
              <a:rPr lang="tr-TR" sz="5400" dirty="0" smtClean="0"/>
              <a:t>hastalık </a:t>
            </a:r>
            <a:r>
              <a:rPr lang="tr-TR" sz="5400" dirty="0"/>
              <a:t>insanlık tarihi kadar eski olup; hastalık süreçleri yaşanmış, önlemler ve sonrasında yapılan tıbbi müdahalelerle salgın hastalıklar kontrol altına alınmış veya </a:t>
            </a:r>
            <a:r>
              <a:rPr lang="tr-TR" sz="5400" dirty="0" smtClean="0"/>
              <a:t>sonlanmıştır.</a:t>
            </a:r>
            <a:endParaRPr lang="tr-TR" sz="5400" dirty="0"/>
          </a:p>
          <a:p>
            <a:pPr marL="457200" indent="-457200" algn="just">
              <a:buClr>
                <a:srgbClr val="FF0000"/>
              </a:buClr>
            </a:pPr>
            <a:endParaRPr lang="tr-TR" sz="5400" dirty="0">
              <a:ea typeface="Calibri" panose="020F0502020204030204" pitchFamily="34" charset="0"/>
            </a:endParaRPr>
          </a:p>
          <a:p>
            <a:pPr algn="just">
              <a:buClr>
                <a:srgbClr val="FF0000"/>
              </a:buClr>
            </a:pPr>
            <a:endParaRPr lang="tr-TR" sz="5400" dirty="0">
              <a:ea typeface="Calibri" panose="020F0502020204030204" pitchFamily="34" charset="0"/>
            </a:endParaRPr>
          </a:p>
          <a:p>
            <a:pPr algn="just">
              <a:buClr>
                <a:srgbClr val="FF0000"/>
              </a:buClr>
            </a:pPr>
            <a:endParaRPr lang="tr-TR" sz="5400" dirty="0">
              <a:cs typeface="Times New Roman" panose="02020603050405020304" pitchFamily="18" charset="0"/>
            </a:endParaRP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248651"/>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619611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buClr>
                <a:srgbClr val="FF0000"/>
              </a:buClr>
            </a:pPr>
            <a:r>
              <a:rPr lang="tr-TR" sz="5400" dirty="0">
                <a:ea typeface="Calibri" panose="020F0502020204030204" pitchFamily="34" charset="0"/>
              </a:rPr>
              <a:t>Salgın zamanında herkes bu süreçten farklı şekillerde etkilenir:</a:t>
            </a:r>
          </a:p>
          <a:p>
            <a:pPr marL="457200" indent="-457200">
              <a:buClr>
                <a:srgbClr val="FF0000"/>
              </a:buClr>
            </a:pPr>
            <a:endParaRPr lang="tr-TR" sz="5400" dirty="0">
              <a:ea typeface="Calibri" panose="020F0502020204030204" pitchFamily="34" charset="0"/>
            </a:endParaRPr>
          </a:p>
          <a:p>
            <a:pPr marL="457200" indent="-457200">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buClr>
                <a:srgbClr val="FF0000"/>
              </a:buClr>
            </a:pPr>
            <a:endParaRPr lang="tr-TR" sz="5400" dirty="0">
              <a:ea typeface="Calibri" panose="020F0502020204030204" pitchFamily="34" charset="0"/>
            </a:endParaRPr>
          </a:p>
          <a:p>
            <a:pPr marL="457200" indent="-457200">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 </a:t>
            </a:r>
          </a:p>
          <a:p>
            <a:pPr>
              <a:buClr>
                <a:srgbClr val="FF0000"/>
              </a:buClr>
            </a:pPr>
            <a:endParaRPr lang="tr-TR" sz="5400" dirty="0">
              <a:cs typeface="Times New Roman" panose="02020603050405020304" pitchFamily="18" charset="0"/>
            </a:endParaRP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266017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248651"/>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322915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a:t>
            </a:r>
            <a:r>
              <a:rPr lang="tr-TR" sz="6000" b="1" dirty="0" smtClean="0">
                <a:solidFill>
                  <a:schemeClr val="bg1"/>
                </a:solidFill>
                <a:cs typeface="Times New Roman" panose="02020603050405020304" pitchFamily="18" charset="0"/>
              </a:rPr>
              <a:t>HASTALIK</a:t>
            </a:r>
            <a:endParaRPr lang="tr-TR" sz="6000" b="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1476022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